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7" r:id="rId2"/>
    <p:sldId id="290" r:id="rId3"/>
    <p:sldId id="259" r:id="rId4"/>
    <p:sldId id="280" r:id="rId5"/>
    <p:sldId id="275" r:id="rId6"/>
    <p:sldId id="272" r:id="rId7"/>
    <p:sldId id="273" r:id="rId8"/>
    <p:sldId id="274" r:id="rId9"/>
    <p:sldId id="276" r:id="rId10"/>
    <p:sldId id="260" r:id="rId11"/>
    <p:sldId id="281" r:id="rId12"/>
    <p:sldId id="269" r:id="rId13"/>
    <p:sldId id="279" r:id="rId14"/>
    <p:sldId id="271" r:id="rId15"/>
    <p:sldId id="266" r:id="rId16"/>
    <p:sldId id="288" r:id="rId17"/>
    <p:sldId id="282" r:id="rId18"/>
    <p:sldId id="287" r:id="rId19"/>
    <p:sldId id="283" r:id="rId20"/>
    <p:sldId id="285" r:id="rId21"/>
    <p:sldId id="286" r:id="rId22"/>
    <p:sldId id="278" r:id="rId23"/>
    <p:sldId id="289" r:id="rId24"/>
    <p:sldId id="26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2" autoAdjust="0"/>
    <p:restoredTop sz="77430"/>
  </p:normalViewPr>
  <p:slideViewPr>
    <p:cSldViewPr snapToGrid="0">
      <p:cViewPr varScale="1">
        <p:scale>
          <a:sx n="98" d="100"/>
          <a:sy n="98" d="100"/>
        </p:scale>
        <p:origin x="1584" y="184"/>
      </p:cViewPr>
      <p:guideLst/>
    </p:cSldViewPr>
  </p:slideViewPr>
  <p:outlineViewPr>
    <p:cViewPr>
      <p:scale>
        <a:sx n="33" d="100"/>
        <a:sy n="33" d="100"/>
      </p:scale>
      <p:origin x="0" y="-13824"/>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tx1"/>
                </a:solidFill>
                <a:latin typeface="+mn-lt"/>
                <a:ea typeface="+mn-ea"/>
                <a:cs typeface="+mn-cs"/>
              </a:defRPr>
            </a:pPr>
            <a:r>
              <a:rPr lang="en-US" sz="3000" b="0" i="0" u="none" strike="noStrike" baseline="0" dirty="0">
                <a:solidFill>
                  <a:schemeClr val="tx1"/>
                </a:solidFill>
                <a:effectLst/>
              </a:rPr>
              <a:t>Job Run Time Comparison</a:t>
            </a:r>
            <a:r>
              <a:rPr lang="en-US" sz="3000" b="0" i="0" u="none" strike="noStrike" baseline="0" dirty="0">
                <a:solidFill>
                  <a:schemeClr val="tx1"/>
                </a:solidFill>
              </a:rPr>
              <a:t> </a:t>
            </a:r>
            <a:endParaRPr lang="en-US" sz="3000" dirty="0">
              <a:solidFill>
                <a:schemeClr val="tx1"/>
              </a:solidFill>
            </a:endParaRPr>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Hadoop</c:v>
                </c:pt>
              </c:strCache>
            </c:strRef>
          </c:tx>
          <c:spPr>
            <a:solidFill>
              <a:schemeClr val="accent2"/>
            </a:solidFill>
            <a:ln>
              <a:noFill/>
            </a:ln>
            <a:effectLst/>
          </c:spPr>
          <c:invertIfNegative val="0"/>
          <c:cat>
            <c:strRef>
              <c:f>Sheet1!$A$2:$A$11</c:f>
              <c:strCache>
                <c:ptCount val="10"/>
                <c:pt idx="0">
                  <c:v>Trial 1</c:v>
                </c:pt>
                <c:pt idx="1">
                  <c:v>Trial 2</c:v>
                </c:pt>
                <c:pt idx="2">
                  <c:v>Trial 3</c:v>
                </c:pt>
                <c:pt idx="3">
                  <c:v>Trial 4</c:v>
                </c:pt>
                <c:pt idx="4">
                  <c:v>Trial 5</c:v>
                </c:pt>
                <c:pt idx="5">
                  <c:v>Trial 6</c:v>
                </c:pt>
                <c:pt idx="6">
                  <c:v>Trial 7</c:v>
                </c:pt>
                <c:pt idx="7">
                  <c:v>Trial 8</c:v>
                </c:pt>
                <c:pt idx="8">
                  <c:v>Trial 9</c:v>
                </c:pt>
                <c:pt idx="9">
                  <c:v>Trial 10</c:v>
                </c:pt>
              </c:strCache>
            </c:strRef>
          </c:cat>
          <c:val>
            <c:numRef>
              <c:f>Sheet1!$B$2:$B$11</c:f>
              <c:numCache>
                <c:formatCode>General</c:formatCode>
                <c:ptCount val="10"/>
                <c:pt idx="0">
                  <c:v>48</c:v>
                </c:pt>
                <c:pt idx="1">
                  <c:v>47</c:v>
                </c:pt>
                <c:pt idx="2">
                  <c:v>44</c:v>
                </c:pt>
                <c:pt idx="3">
                  <c:v>43</c:v>
                </c:pt>
                <c:pt idx="4">
                  <c:v>44</c:v>
                </c:pt>
                <c:pt idx="5">
                  <c:v>43</c:v>
                </c:pt>
                <c:pt idx="6">
                  <c:v>43</c:v>
                </c:pt>
                <c:pt idx="7">
                  <c:v>38</c:v>
                </c:pt>
                <c:pt idx="8">
                  <c:v>41</c:v>
                </c:pt>
                <c:pt idx="9">
                  <c:v>40</c:v>
                </c:pt>
              </c:numCache>
            </c:numRef>
          </c:val>
          <c:extLst>
            <c:ext xmlns:c16="http://schemas.microsoft.com/office/drawing/2014/chart" uri="{C3380CC4-5D6E-409C-BE32-E72D297353CC}">
              <c16:uniqueId val="{00000000-83CB-6841-8B77-95A40EF8D79C}"/>
            </c:ext>
          </c:extLst>
        </c:ser>
        <c:ser>
          <c:idx val="1"/>
          <c:order val="1"/>
          <c:tx>
            <c:strRef>
              <c:f>Sheet1!$C$1</c:f>
              <c:strCache>
                <c:ptCount val="1"/>
                <c:pt idx="0">
                  <c:v>Spark</c:v>
                </c:pt>
              </c:strCache>
            </c:strRef>
          </c:tx>
          <c:spPr>
            <a:solidFill>
              <a:schemeClr val="accent4"/>
            </a:solidFill>
            <a:ln>
              <a:noFill/>
            </a:ln>
            <a:effectLst/>
          </c:spPr>
          <c:invertIfNegative val="0"/>
          <c:cat>
            <c:strRef>
              <c:f>Sheet1!$A$2:$A$11</c:f>
              <c:strCache>
                <c:ptCount val="10"/>
                <c:pt idx="0">
                  <c:v>Trial 1</c:v>
                </c:pt>
                <c:pt idx="1">
                  <c:v>Trial 2</c:v>
                </c:pt>
                <c:pt idx="2">
                  <c:v>Trial 3</c:v>
                </c:pt>
                <c:pt idx="3">
                  <c:v>Trial 4</c:v>
                </c:pt>
                <c:pt idx="4">
                  <c:v>Trial 5</c:v>
                </c:pt>
                <c:pt idx="5">
                  <c:v>Trial 6</c:v>
                </c:pt>
                <c:pt idx="6">
                  <c:v>Trial 7</c:v>
                </c:pt>
                <c:pt idx="7">
                  <c:v>Trial 8</c:v>
                </c:pt>
                <c:pt idx="8">
                  <c:v>Trial 9</c:v>
                </c:pt>
                <c:pt idx="9">
                  <c:v>Trial 10</c:v>
                </c:pt>
              </c:strCache>
            </c:strRef>
          </c:cat>
          <c:val>
            <c:numRef>
              <c:f>Sheet1!$C$2:$C$11</c:f>
              <c:numCache>
                <c:formatCode>General</c:formatCode>
                <c:ptCount val="10"/>
                <c:pt idx="0">
                  <c:v>31</c:v>
                </c:pt>
                <c:pt idx="1">
                  <c:v>30</c:v>
                </c:pt>
                <c:pt idx="2">
                  <c:v>31</c:v>
                </c:pt>
                <c:pt idx="3">
                  <c:v>32</c:v>
                </c:pt>
                <c:pt idx="4">
                  <c:v>31</c:v>
                </c:pt>
                <c:pt idx="5">
                  <c:v>32</c:v>
                </c:pt>
                <c:pt idx="6">
                  <c:v>32</c:v>
                </c:pt>
                <c:pt idx="7">
                  <c:v>31</c:v>
                </c:pt>
                <c:pt idx="8">
                  <c:v>32</c:v>
                </c:pt>
                <c:pt idx="9">
                  <c:v>32</c:v>
                </c:pt>
              </c:numCache>
            </c:numRef>
          </c:val>
          <c:extLst>
            <c:ext xmlns:c16="http://schemas.microsoft.com/office/drawing/2014/chart" uri="{C3380CC4-5D6E-409C-BE32-E72D297353CC}">
              <c16:uniqueId val="{00000001-83CB-6841-8B77-95A40EF8D79C}"/>
            </c:ext>
          </c:extLst>
        </c:ser>
        <c:dLbls>
          <c:showLegendKey val="0"/>
          <c:showVal val="0"/>
          <c:showCatName val="0"/>
          <c:showSerName val="0"/>
          <c:showPercent val="0"/>
          <c:showBubbleSize val="0"/>
        </c:dLbls>
        <c:gapWidth val="150"/>
        <c:axId val="1772933839"/>
        <c:axId val="1772280975"/>
      </c:barChart>
      <c:catAx>
        <c:axId val="1772933839"/>
        <c:scaling>
          <c:orientation val="minMax"/>
        </c:scaling>
        <c:delete val="0"/>
        <c:axPos val="b"/>
        <c:title>
          <c:tx>
            <c:rich>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r>
                  <a:rPr lang="en-US" sz="2200">
                    <a:solidFill>
                      <a:schemeClr val="tx1"/>
                    </a:solidFill>
                  </a:rPr>
                  <a:t>Trials</a:t>
                </a:r>
              </a:p>
            </c:rich>
          </c:tx>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2280975"/>
        <c:crosses val="autoZero"/>
        <c:auto val="1"/>
        <c:lblAlgn val="ctr"/>
        <c:lblOffset val="100"/>
        <c:noMultiLvlLbl val="0"/>
      </c:catAx>
      <c:valAx>
        <c:axId val="17722809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200" b="0" i="0" u="none" strike="noStrike" kern="1200" baseline="0">
                    <a:solidFill>
                      <a:schemeClr val="tx1"/>
                    </a:solidFill>
                    <a:latin typeface="+mn-lt"/>
                    <a:ea typeface="+mn-ea"/>
                    <a:cs typeface="+mn-cs"/>
                  </a:defRPr>
                </a:pPr>
                <a:r>
                  <a:rPr lang="en-US" sz="2200" dirty="0">
                    <a:solidFill>
                      <a:schemeClr val="tx1"/>
                    </a:solidFill>
                  </a:rPr>
                  <a:t>Run Time (sec)</a:t>
                </a:r>
              </a:p>
            </c:rich>
          </c:tx>
          <c:overlay val="0"/>
          <c:spPr>
            <a:noFill/>
            <a:ln>
              <a:noFill/>
            </a:ln>
            <a:effectLst/>
          </c:spPr>
          <c:txPr>
            <a:bodyPr rot="-54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29338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3C761-D645-6A4B-AC43-DB2366411618}" type="datetimeFigureOut">
              <a:rPr lang="en-US" smtClean="0"/>
              <a:t>4/25/18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58EF7-2406-FB43-AFB8-FDC7CA24B549}" type="slidenum">
              <a:rPr lang="en-US" smtClean="0"/>
              <a:t>‹#›</a:t>
            </a:fld>
            <a:endParaRPr lang="en-US"/>
          </a:p>
        </p:txBody>
      </p:sp>
    </p:spTree>
    <p:extLst>
      <p:ext uri="{BB962C8B-B14F-4D97-AF65-F5344CB8AC3E}">
        <p14:creationId xmlns:p14="http://schemas.microsoft.com/office/powerpoint/2010/main" val="286768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guys, my name is John and my topic of research for parallel processing deals with MapReduce.  It’s related to the presentation of &lt;X&gt; who showcased Apache Hadoop, but mine will be more general</a:t>
            </a:r>
          </a:p>
          <a:p>
            <a:pPr marL="171450" indent="-171450">
              <a:buFontTx/>
              <a:buChar char="-"/>
            </a:pPr>
            <a:r>
              <a:rPr lang="en-US" dirty="0"/>
              <a:t>I’m going to reiterate on some elements of MapReduce &amp; Apache Hadoop, but it will only be on the fundamental details necessary to understand new concepts</a:t>
            </a:r>
          </a:p>
        </p:txBody>
      </p:sp>
      <p:sp>
        <p:nvSpPr>
          <p:cNvPr id="4" name="Slide Number Placeholder 3"/>
          <p:cNvSpPr>
            <a:spLocks noGrp="1"/>
          </p:cNvSpPr>
          <p:nvPr>
            <p:ph type="sldNum" sz="quarter" idx="10"/>
          </p:nvPr>
        </p:nvSpPr>
        <p:spPr/>
        <p:txBody>
          <a:bodyPr/>
          <a:lstStyle/>
          <a:p>
            <a:fld id="{BFA27E5C-C0A7-0042-A960-46387DE6462D}" type="slidenum">
              <a:rPr lang="en-US" smtClean="0"/>
              <a:t>1</a:t>
            </a:fld>
            <a:endParaRPr lang="en-US"/>
          </a:p>
        </p:txBody>
      </p:sp>
    </p:spTree>
    <p:extLst>
      <p:ext uri="{BB962C8B-B14F-4D97-AF65-F5344CB8AC3E}">
        <p14:creationId xmlns:p14="http://schemas.microsoft.com/office/powerpoint/2010/main" val="1857306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Apache Hutch</a:t>
            </a:r>
            <a:r>
              <a:rPr lang="en-US" sz="1200" b="0" i="0" kern="1200" dirty="0">
                <a:solidFill>
                  <a:schemeClr val="tx1"/>
                </a:solidFill>
                <a:effectLst/>
                <a:latin typeface="+mn-lt"/>
                <a:ea typeface="+mn-ea"/>
                <a:cs typeface="+mn-cs"/>
              </a:rPr>
              <a:t>: A web crawling framework from the Apache Software Foundation.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Hadoop was a utility sub project that contained a MapReduce implementation and a distributed file system (like google)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Founders say Hadoop was inspired by GFS and their MapReduce</a:t>
            </a:r>
            <a:endParaRPr lang="en-US" sz="1200" b="1"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Components</a:t>
            </a:r>
            <a:r>
              <a:rPr lang="en-US" sz="1200" b="0" i="0" kern="1200" dirty="0">
                <a:solidFill>
                  <a:schemeClr val="tx1"/>
                </a:solidFill>
                <a:effectLst/>
                <a:latin typeface="+mn-lt"/>
                <a:ea typeface="+mn-ea"/>
                <a:cs typeface="+mn-cs"/>
              </a:rPr>
              <a:t>: Divided because you don’t necessarily need all. Depends on what you’re doing.  Allows flexibility for application programmers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Can have Hadoop MapReduce run on Amazon S3 or Microsoft Azure’s Blob filesystem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Can have other MapReduce designs run on Hadoop file system (shown later)</a:t>
            </a:r>
            <a:endParaRPr lang="en-US"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Hadoop</a:t>
            </a:r>
            <a:r>
              <a:rPr lang="en-US" sz="1200" b="1" i="0" kern="1200" baseline="0" dirty="0">
                <a:solidFill>
                  <a:schemeClr val="tx1"/>
                </a:solidFill>
                <a:effectLst/>
                <a:latin typeface="+mn-lt"/>
                <a:ea typeface="+mn-ea"/>
                <a:cs typeface="+mn-cs"/>
              </a:rPr>
              <a:t> Distributed File System </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Analogous to Google File System. Distributes the data so that Hadoop can perform</a:t>
            </a:r>
          </a:p>
          <a:p>
            <a:pPr marL="171450" lvl="0" indent="-171450">
              <a:buFont typeface="Arial" panose="020B0604020202020204" pitchFamily="34" charset="0"/>
              <a:buChar char="•"/>
            </a:pPr>
            <a:r>
              <a:rPr lang="en-US" sz="1200" b="1" i="0" kern="1200" dirty="0">
                <a:solidFill>
                  <a:schemeClr val="tx1"/>
                </a:solidFill>
                <a:effectLst/>
                <a:latin typeface="+mn-lt"/>
                <a:ea typeface="+mn-ea"/>
                <a:cs typeface="+mn-cs"/>
              </a:rPr>
              <a:t>Hadoop YARN</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Resource management and job scheduling, node monitoring, into into separate daemons. Driver for the MapReduce program</a:t>
            </a:r>
          </a:p>
          <a:p>
            <a:pPr marL="171450" lvl="0" indent="-171450">
              <a:buFont typeface="Arial" panose="020B0604020202020204" pitchFamily="34" charset="0"/>
              <a:buChar char="•"/>
            </a:pPr>
            <a:r>
              <a:rPr lang="en-US" sz="1200" b="1" i="0" kern="1200" dirty="0">
                <a:solidFill>
                  <a:schemeClr val="tx1"/>
                </a:solidFill>
                <a:effectLst/>
                <a:latin typeface="+mn-lt"/>
                <a:ea typeface="+mn-ea"/>
                <a:cs typeface="+mn-cs"/>
              </a:rPr>
              <a:t>Hadoop</a:t>
            </a:r>
            <a:r>
              <a:rPr lang="en-US" sz="1200" b="1" i="0" kern="1200" baseline="0" dirty="0">
                <a:solidFill>
                  <a:schemeClr val="tx1"/>
                </a:solidFill>
                <a:effectLst/>
                <a:latin typeface="+mn-lt"/>
                <a:ea typeface="+mn-ea"/>
                <a:cs typeface="+mn-cs"/>
              </a:rPr>
              <a:t> MapReduce</a:t>
            </a:r>
            <a:r>
              <a:rPr lang="en-US" sz="1200" b="0" i="0" kern="1200" baseline="0" dirty="0">
                <a:solidFill>
                  <a:schemeClr val="tx1"/>
                </a:solidFill>
                <a:effectLst/>
                <a:latin typeface="+mn-lt"/>
                <a:ea typeface="+mn-ea"/>
                <a:cs typeface="+mn-cs"/>
              </a:rPr>
              <a:t>: Hadoop’s implementation of MapReduce</a:t>
            </a:r>
          </a:p>
          <a:p>
            <a:pPr marL="171450" lvl="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baseline="0" dirty="0">
                <a:solidFill>
                  <a:schemeClr val="tx1"/>
                </a:solidFill>
                <a:effectLst/>
                <a:latin typeface="+mn-lt"/>
                <a:ea typeface="+mn-ea"/>
                <a:cs typeface="+mn-cs"/>
              </a:rPr>
              <a:t>Hadoop is under the Apache license so it’s free and open-source. As a result, a bunch of companies not only utilized it but also built and improved it</a:t>
            </a:r>
          </a:p>
        </p:txBody>
      </p:sp>
      <p:sp>
        <p:nvSpPr>
          <p:cNvPr id="4" name="Slide Number Placeholder 3"/>
          <p:cNvSpPr>
            <a:spLocks noGrp="1"/>
          </p:cNvSpPr>
          <p:nvPr>
            <p:ph type="sldNum" sz="quarter" idx="10"/>
          </p:nvPr>
        </p:nvSpPr>
        <p:spPr/>
        <p:txBody>
          <a:bodyPr/>
          <a:lstStyle/>
          <a:p>
            <a:fld id="{BFA27E5C-C0A7-0042-A960-46387DE6462D}" type="slidenum">
              <a:rPr lang="en-US" smtClean="0"/>
              <a:t>10</a:t>
            </a:fld>
            <a:endParaRPr lang="en-US"/>
          </a:p>
        </p:txBody>
      </p:sp>
    </p:spTree>
    <p:extLst>
      <p:ext uri="{BB962C8B-B14F-4D97-AF65-F5344CB8AC3E}">
        <p14:creationId xmlns:p14="http://schemas.microsoft.com/office/powerpoint/2010/main" val="117938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2004 – 2018 is a long period of time.  MapReduce became much more mature and widespread and along with related toolsets</a:t>
            </a:r>
          </a:p>
        </p:txBody>
      </p:sp>
      <p:sp>
        <p:nvSpPr>
          <p:cNvPr id="4" name="Slide Number Placeholder 3"/>
          <p:cNvSpPr>
            <a:spLocks noGrp="1"/>
          </p:cNvSpPr>
          <p:nvPr>
            <p:ph type="sldNum" sz="quarter" idx="10"/>
          </p:nvPr>
        </p:nvSpPr>
        <p:spPr/>
        <p:txBody>
          <a:bodyPr/>
          <a:lstStyle/>
          <a:p>
            <a:fld id="{42B58EF7-2406-FB43-AFB8-FDC7CA24B549}" type="slidenum">
              <a:rPr lang="en-US" smtClean="0"/>
              <a:t>11</a:t>
            </a:fld>
            <a:endParaRPr lang="en-US"/>
          </a:p>
        </p:txBody>
      </p:sp>
    </p:spTree>
    <p:extLst>
      <p:ext uri="{BB962C8B-B14F-4D97-AF65-F5344CB8AC3E}">
        <p14:creationId xmlns:p14="http://schemas.microsoft.com/office/powerpoint/2010/main" val="3766689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the limitations of Hadoop &amp; MapReduce in general became more and more prominent</a:t>
            </a:r>
          </a:p>
          <a:p>
            <a:pPr marL="171450" indent="-171450">
              <a:buFont typeface="Arial" panose="020B0604020202020204" pitchFamily="34" charset="0"/>
              <a:buChar char="•"/>
            </a:pPr>
            <a:r>
              <a:rPr lang="en-US" dirty="0"/>
              <a:t>No relational model: </a:t>
            </a:r>
            <a:r>
              <a:rPr lang="en-US" baseline="0" dirty="0"/>
              <a:t>A relational structure definitely has its use cases in association properties of records. You lose this with MapReduce</a:t>
            </a:r>
          </a:p>
          <a:p>
            <a:pPr marL="171450" lvl="0" indent="-171450">
              <a:buFont typeface="Arial" panose="020B0604020202020204" pitchFamily="34" charset="0"/>
              <a:buChar char="•"/>
            </a:pPr>
            <a:r>
              <a:rPr lang="en-US" baseline="0" dirty="0"/>
              <a:t>Hadoop only has batch processing</a:t>
            </a:r>
          </a:p>
          <a:p>
            <a:pPr marL="628650" lvl="1" indent="-171450">
              <a:buFont typeface="Arial" panose="020B0604020202020204" pitchFamily="34" charset="0"/>
              <a:buChar char="•"/>
            </a:pPr>
            <a:r>
              <a:rPr lang="en-US" baseline="0" dirty="0"/>
              <a:t>No solution for the second V of big data (velocity)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Not Flexible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This isn’t necessarily easy or efficient for every use problem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These last two points are opinions from myself but a lot the Hadoop community has the same gripes</a:t>
            </a:r>
          </a:p>
          <a:p>
            <a:pPr marL="171450" lvl="0" indent="-171450">
              <a:buFont typeface="Arial" panose="020B0604020202020204" pitchFamily="34" charset="0"/>
              <a:buChar char="•"/>
            </a:pPr>
            <a:r>
              <a:rPr lang="en-US" baseline="0" dirty="0"/>
              <a:t>Boilerplate &amp; configuration</a:t>
            </a:r>
          </a:p>
          <a:p>
            <a:pPr marL="628650" lvl="1" indent="-171450">
              <a:buFont typeface="Arial" panose="020B0604020202020204" pitchFamily="34" charset="0"/>
              <a:buChar char="•"/>
            </a:pPr>
            <a:r>
              <a:rPr lang="en-US" baseline="0" dirty="0"/>
              <a:t>Configuration to set up a cluster is difficult for newcomer</a:t>
            </a:r>
          </a:p>
          <a:p>
            <a:pPr marL="1085850" lvl="2" indent="-171450">
              <a:buFont typeface="Arial" panose="020B0604020202020204" pitchFamily="34" charset="0"/>
              <a:buChar char="•"/>
            </a:pPr>
            <a:r>
              <a:rPr lang="en-US" baseline="0" dirty="0"/>
              <a:t>Docs aren’t necessarily the best I’ve read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hard part was making sure the platform was working on a low-powered cluster of machines. Personally, I found this to be harder than the programming itself</a:t>
            </a:r>
          </a:p>
          <a:p>
            <a:pPr marL="171450" lvl="0" indent="-171450">
              <a:buFont typeface="Arial" panose="020B0604020202020204" pitchFamily="34" charset="0"/>
              <a:buChar char="•"/>
            </a:pPr>
            <a:r>
              <a:rPr lang="en-US" baseline="0" dirty="0"/>
              <a:t>Arguably obsolete. Many tools have spawned off of Hadoop and MapReduce to remedy some of the problems people were having with it, so some might say there isn’t a reason to really use Hadoop</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12</a:t>
            </a:fld>
            <a:endParaRPr lang="en-US"/>
          </a:p>
        </p:txBody>
      </p:sp>
    </p:spTree>
    <p:extLst>
      <p:ext uri="{BB962C8B-B14F-4D97-AF65-F5344CB8AC3E}">
        <p14:creationId xmlns:p14="http://schemas.microsoft.com/office/powerpoint/2010/main" val="242850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people even say that Hadoop is dead. But from my research, it’s not that Hadoop is necessarily dead, but rather Hadoop and MapReduce has evolved into a more general place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lot of tools were spawned off of it.  As a collective these tools are often called the "Hadoop Ecosystem"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tools were created to extend, enhance, or compliment HDFS, Yarn, and Hadoop MapReduce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now, people don’t necessarily have to restrict themselves to the limitations of Hadoop or MapReduce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There’s a lot of tools that directly build on top of Hadoop or have been inspired by Hadoop’s big data approach.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 Hadoop, there’s a lot of big tech giants that both use and contribute to the ecosystem, given the free open-source nature of Apache and the first mover’s advantage that Hadoop had.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lot of frameworks, like Spark, Apache Mahout, Google Dataflow use MapReduce for the underlying computation, but the API given to the application programmer suits their need more</a:t>
            </a:r>
          </a:p>
        </p:txBody>
      </p:sp>
      <p:sp>
        <p:nvSpPr>
          <p:cNvPr id="4" name="Slide Number Placeholder 3"/>
          <p:cNvSpPr>
            <a:spLocks noGrp="1"/>
          </p:cNvSpPr>
          <p:nvPr>
            <p:ph type="sldNum" sz="quarter" idx="10"/>
          </p:nvPr>
        </p:nvSpPr>
        <p:spPr/>
        <p:txBody>
          <a:bodyPr/>
          <a:lstStyle/>
          <a:p>
            <a:fld id="{42B58EF7-2406-FB43-AFB8-FDC7CA24B549}" type="slidenum">
              <a:rPr lang="en-US" smtClean="0"/>
              <a:t>13</a:t>
            </a:fld>
            <a:endParaRPr lang="en-US"/>
          </a:p>
        </p:txBody>
      </p:sp>
    </p:spTree>
    <p:extLst>
      <p:ext uri="{BB962C8B-B14F-4D97-AF65-F5344CB8AC3E}">
        <p14:creationId xmlns:p14="http://schemas.microsoft.com/office/powerpoint/2010/main" val="344920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Apache Spark: Another Apache top-level project that has the same MapReduce functionality has Hadoop + more</a:t>
            </a:r>
          </a:p>
          <a:p>
            <a:pPr marL="628650" lvl="1" indent="-171450">
              <a:buFontTx/>
              <a:buChar char="-"/>
            </a:pPr>
            <a:r>
              <a:rPr lang="en-US" dirty="0"/>
              <a:t>It’s faster than Hadoop</a:t>
            </a:r>
          </a:p>
          <a:p>
            <a:pPr marL="628650" lvl="1" indent="-171450">
              <a:buFontTx/>
              <a:buChar char="-"/>
            </a:pPr>
            <a:r>
              <a:rPr lang="en-US" dirty="0"/>
              <a:t>Has more tools than Hadoop for not just batch but also streaming </a:t>
            </a:r>
          </a:p>
          <a:p>
            <a:pPr marL="171450" indent="-171450">
              <a:buFontTx/>
              <a:buChar char="-"/>
            </a:pPr>
            <a:r>
              <a:rPr lang="en-US" dirty="0"/>
              <a:t>Key feature: Speed </a:t>
            </a:r>
          </a:p>
          <a:p>
            <a:pPr marL="628650" lvl="1" indent="-171450">
              <a:buFontTx/>
              <a:buChar char="-"/>
            </a:pPr>
            <a:r>
              <a:rPr lang="en-US" dirty="0"/>
              <a:t>In memory processing</a:t>
            </a:r>
          </a:p>
          <a:p>
            <a:pPr marL="1085850" lvl="2" indent="-171450">
              <a:buFontTx/>
              <a:buChar char="-"/>
            </a:pPr>
            <a:r>
              <a:rPr lang="en-US" dirty="0"/>
              <a:t>Spark processes data in memory</a:t>
            </a:r>
          </a:p>
          <a:p>
            <a:pPr marL="1085850" lvl="2" indent="-171450">
              <a:buFontTx/>
              <a:buChar char="-"/>
            </a:pPr>
            <a:r>
              <a:rPr lang="en-US" dirty="0"/>
              <a:t>Hadoop, and after map or reduce operations, data is persisted onto the disk</a:t>
            </a:r>
          </a:p>
          <a:p>
            <a:pPr marL="628650" lvl="1" indent="-171450">
              <a:buFontTx/>
              <a:buChar char="-"/>
            </a:pPr>
            <a:r>
              <a:rPr lang="en-US" dirty="0"/>
              <a:t>It’s better than Hadoop because all data is </a:t>
            </a:r>
          </a:p>
          <a:p>
            <a:pPr marL="628650" lvl="1" indent="-171450">
              <a:buFontTx/>
              <a:buChar char="-"/>
            </a:pPr>
            <a:endParaRPr lang="en-US" dirty="0"/>
          </a:p>
          <a:p>
            <a:pPr marL="171450" indent="-171450">
              <a:buFontTx/>
              <a:buChar char="-"/>
            </a:pPr>
            <a:r>
              <a:rPr lang="en-US" dirty="0"/>
              <a:t>More robust</a:t>
            </a:r>
          </a:p>
          <a:p>
            <a:pPr marL="628650" lvl="1" indent="-171450">
              <a:buFontTx/>
              <a:buChar char="-"/>
            </a:pPr>
            <a:r>
              <a:rPr lang="en-US" dirty="0"/>
              <a:t>More tooling</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14</a:t>
            </a:fld>
            <a:endParaRPr lang="en-US"/>
          </a:p>
        </p:txBody>
      </p:sp>
    </p:spTree>
    <p:extLst>
      <p:ext uri="{BB962C8B-B14F-4D97-AF65-F5344CB8AC3E}">
        <p14:creationId xmlns:p14="http://schemas.microsoft.com/office/powerpoint/2010/main" val="774914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Deployed on AWS</a:t>
            </a:r>
          </a:p>
          <a:p>
            <a:pPr marL="171450" indent="-171450">
              <a:buFontTx/>
              <a:buChar char="-"/>
            </a:pPr>
            <a:r>
              <a:rPr lang="en-US" dirty="0"/>
              <a:t>Dataset wasn’t entirely trivial since it was sizeable such that if I ran the same configurations on a one node cluster the program would fail for lack of memory</a:t>
            </a:r>
          </a:p>
        </p:txBody>
      </p:sp>
      <p:sp>
        <p:nvSpPr>
          <p:cNvPr id="4" name="Slide Number Placeholder 3"/>
          <p:cNvSpPr>
            <a:spLocks noGrp="1"/>
          </p:cNvSpPr>
          <p:nvPr>
            <p:ph type="sldNum" sz="quarter" idx="10"/>
          </p:nvPr>
        </p:nvSpPr>
        <p:spPr/>
        <p:txBody>
          <a:bodyPr/>
          <a:lstStyle/>
          <a:p>
            <a:fld id="{42B58EF7-2406-FB43-AFB8-FDC7CA24B549}" type="slidenum">
              <a:rPr lang="en-US" smtClean="0"/>
              <a:t>15</a:t>
            </a:fld>
            <a:endParaRPr lang="en-US"/>
          </a:p>
        </p:txBody>
      </p:sp>
    </p:spTree>
    <p:extLst>
      <p:ext uri="{BB962C8B-B14F-4D97-AF65-F5344CB8AC3E}">
        <p14:creationId xmlns:p14="http://schemas.microsoft.com/office/powerpoint/2010/main" val="240097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58EF7-2406-FB43-AFB8-FDC7CA24B549}" type="slidenum">
              <a:rPr lang="en-US" smtClean="0"/>
              <a:t>18</a:t>
            </a:fld>
            <a:endParaRPr lang="en-US"/>
          </a:p>
        </p:txBody>
      </p:sp>
    </p:spTree>
    <p:extLst>
      <p:ext uri="{BB962C8B-B14F-4D97-AF65-F5344CB8AC3E}">
        <p14:creationId xmlns:p14="http://schemas.microsoft.com/office/powerpoint/2010/main" val="872338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much less code overall</a:t>
            </a:r>
          </a:p>
        </p:txBody>
      </p:sp>
      <p:sp>
        <p:nvSpPr>
          <p:cNvPr id="4" name="Slide Number Placeholder 3"/>
          <p:cNvSpPr>
            <a:spLocks noGrp="1"/>
          </p:cNvSpPr>
          <p:nvPr>
            <p:ph type="sldNum" sz="quarter" idx="10"/>
          </p:nvPr>
        </p:nvSpPr>
        <p:spPr/>
        <p:txBody>
          <a:bodyPr/>
          <a:lstStyle/>
          <a:p>
            <a:fld id="{42B58EF7-2406-FB43-AFB8-FDC7CA24B549}" type="slidenum">
              <a:rPr lang="en-US" smtClean="0"/>
              <a:t>21</a:t>
            </a:fld>
            <a:endParaRPr lang="en-US"/>
          </a:p>
        </p:txBody>
      </p:sp>
    </p:spTree>
    <p:extLst>
      <p:ext uri="{BB962C8B-B14F-4D97-AF65-F5344CB8AC3E}">
        <p14:creationId xmlns:p14="http://schemas.microsoft.com/office/powerpoint/2010/main" val="374531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58EF7-2406-FB43-AFB8-FDC7CA24B549}" type="slidenum">
              <a:rPr lang="en-US" smtClean="0"/>
              <a:t>22</a:t>
            </a:fld>
            <a:endParaRPr lang="en-US"/>
          </a:p>
        </p:txBody>
      </p:sp>
    </p:spTree>
    <p:extLst>
      <p:ext uri="{BB962C8B-B14F-4D97-AF65-F5344CB8AC3E}">
        <p14:creationId xmlns:p14="http://schemas.microsoft.com/office/powerpoint/2010/main" val="3321415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a:t>
            </a:r>
          </a:p>
          <a:p>
            <a:pPr marL="171450" indent="-171450">
              <a:buFont typeface="Arial" panose="020B0604020202020204" pitchFamily="34" charset="0"/>
              <a:buChar char="•"/>
            </a:pPr>
            <a:r>
              <a:rPr lang="en-US" dirty="0"/>
              <a:t>As the inherent limitations of MapReduce became more and more pronounced, it wasn’t seen as a super huge programming paradigm shift in the nature of procedural or OOP</a:t>
            </a:r>
          </a:p>
          <a:p>
            <a:pPr marL="628650" lvl="1" indent="-171450">
              <a:buFont typeface="Arial" panose="020B0604020202020204" pitchFamily="34" charset="0"/>
              <a:buChar char="•"/>
            </a:pPr>
            <a:r>
              <a:rPr lang="en-US" dirty="0"/>
              <a:t>A lot of projects, even Hadoop Ecosystem projects, have moved away from MapReduce in its API, although it still is the underlying engine of a lot of projects</a:t>
            </a:r>
          </a:p>
          <a:p>
            <a:pPr marL="171450" lvl="0" indent="-171450">
              <a:buFont typeface="Arial" panose="020B0604020202020204" pitchFamily="34" charset="0"/>
              <a:buChar char="•"/>
            </a:pPr>
            <a:r>
              <a:rPr lang="en-US" dirty="0"/>
              <a:t>MapReduce legacy</a:t>
            </a:r>
          </a:p>
          <a:p>
            <a:pPr marL="628650" lvl="1" indent="-171450">
              <a:buFont typeface="Arial" panose="020B0604020202020204" pitchFamily="34" charset="0"/>
              <a:buChar char="•"/>
            </a:pPr>
            <a:r>
              <a:rPr lang="en-US" dirty="0"/>
              <a:t>Programming model? Perhaps it’s not the definitive solution to every big data solution, but it was shown to be a possible solution that can be leveraged given the right situation</a:t>
            </a:r>
          </a:p>
          <a:p>
            <a:pPr marL="628650" lvl="1" indent="-171450">
              <a:buFont typeface="Arial" panose="020B0604020202020204" pitchFamily="34" charset="0"/>
              <a:buChar char="•"/>
            </a:pPr>
            <a:r>
              <a:rPr lang="en-US" dirty="0"/>
              <a:t>Legacy:</a:t>
            </a:r>
          </a:p>
          <a:p>
            <a:pPr marL="1085850" lvl="2" indent="-171450">
              <a:buFont typeface="Arial" panose="020B0604020202020204" pitchFamily="34" charset="0"/>
              <a:buChar char="•"/>
            </a:pPr>
            <a:r>
              <a:rPr lang="en-US" dirty="0"/>
              <a:t>Definitely popularized distributed systems * fault tolerance.  Are fundamental to cloud platforms which virtually all large tech companies utilize today.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Because Hadoop was so transformative in the world of big data, it spawned an entire ecosystem of tools to handle things that were difficult to do in Hadoop or MapReduce</a:t>
            </a:r>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2B58EF7-2406-FB43-AFB8-FDC7CA24B549}" type="slidenum">
              <a:rPr lang="en-US" smtClean="0"/>
              <a:t>23</a:t>
            </a:fld>
            <a:endParaRPr lang="en-US"/>
          </a:p>
        </p:txBody>
      </p:sp>
    </p:spTree>
    <p:extLst>
      <p:ext uri="{BB962C8B-B14F-4D97-AF65-F5344CB8AC3E}">
        <p14:creationId xmlns:p14="http://schemas.microsoft.com/office/powerpoint/2010/main" val="255972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 First I’m going to cover what is MapReduce – Fundamentals on the phases of how it processes data</a:t>
            </a:r>
          </a:p>
          <a:p>
            <a:pPr marL="171450" indent="-171450">
              <a:buFontTx/>
              <a:buChar char="-"/>
            </a:pPr>
            <a:r>
              <a:rPr lang="en-US" dirty="0"/>
              <a:t>2) Then the history of MapReduce. How it came to be realized as an approach to data and software challenges, and how big institutions leveraged MapReduce to solve their big data challenges</a:t>
            </a:r>
          </a:p>
          <a:p>
            <a:pPr marL="171450" indent="-171450">
              <a:buFontTx/>
              <a:buChar char="-"/>
            </a:pPr>
            <a:r>
              <a:rPr lang="en-US" dirty="0"/>
              <a:t>3) Then on what is the trajectory of MapReduce for the future.  Is it an obsolete technology?</a:t>
            </a:r>
          </a:p>
          <a:p>
            <a:pPr marL="171450" indent="-171450">
              <a:buFontTx/>
              <a:buChar char="-"/>
            </a:pPr>
            <a:r>
              <a:rPr lang="en-US" dirty="0"/>
              <a:t>4) Afterwards I’ll be discussing the Hadoop Ecosystem. The Hadoop Ecosystem is in a sense the main force driving the popularity of MapReduce and distributed systems as a big data solution</a:t>
            </a:r>
          </a:p>
          <a:p>
            <a:pPr marL="628650" lvl="1" indent="-171450">
              <a:buFontTx/>
              <a:buChar char="-"/>
            </a:pPr>
            <a:r>
              <a:rPr lang="en-US" dirty="0"/>
              <a:t>Finally a small coding example of Apache Hadoop vs Apache Spark</a:t>
            </a:r>
          </a:p>
        </p:txBody>
      </p:sp>
      <p:sp>
        <p:nvSpPr>
          <p:cNvPr id="4" name="Slide Number Placeholder 3"/>
          <p:cNvSpPr>
            <a:spLocks noGrp="1"/>
          </p:cNvSpPr>
          <p:nvPr>
            <p:ph type="sldNum" sz="quarter" idx="10"/>
          </p:nvPr>
        </p:nvSpPr>
        <p:spPr/>
        <p:txBody>
          <a:bodyPr/>
          <a:lstStyle/>
          <a:p>
            <a:fld id="{42B58EF7-2406-FB43-AFB8-FDC7CA24B549}" type="slidenum">
              <a:rPr lang="en-US" smtClean="0"/>
              <a:t>2</a:t>
            </a:fld>
            <a:endParaRPr lang="en-US"/>
          </a:p>
        </p:txBody>
      </p:sp>
    </p:spTree>
    <p:extLst>
      <p:ext uri="{BB962C8B-B14F-4D97-AF65-F5344CB8AC3E}">
        <p14:creationId xmlns:p14="http://schemas.microsoft.com/office/powerpoint/2010/main" val="335060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24</a:t>
            </a:fld>
            <a:endParaRPr lang="en-US"/>
          </a:p>
        </p:txBody>
      </p:sp>
    </p:spTree>
    <p:extLst>
      <p:ext uri="{BB962C8B-B14F-4D97-AF65-F5344CB8AC3E}">
        <p14:creationId xmlns:p14="http://schemas.microsoft.com/office/powerpoint/2010/main" val="149420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MapReduce is a parallel distributed approach to dealing with big data.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But before you can understand how MapReduce connects to parallel processing,  you need to understand the core aspects of it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Which is the map and reduce procedures – should remind you of CS152 if you’ve taken it because it’s origins is in  functional programming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Map: Given the logic of a function, maps a list into a new list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Square each element, add 1 to each element, first 3 characters of each string, extract properties of objects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Reduce: Given the logic of a function, reduces a list into a final value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Find out what the average, max, minimum of a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Below is a an example in JavaScript. Square and sum functions are used to calculate the sum of squares</a:t>
            </a:r>
          </a:p>
        </p:txBody>
      </p:sp>
      <p:sp>
        <p:nvSpPr>
          <p:cNvPr id="4" name="Slide Number Placeholder 3"/>
          <p:cNvSpPr>
            <a:spLocks noGrp="1"/>
          </p:cNvSpPr>
          <p:nvPr>
            <p:ph type="sldNum" sz="quarter" idx="10"/>
          </p:nvPr>
        </p:nvSpPr>
        <p:spPr/>
        <p:txBody>
          <a:bodyPr/>
          <a:lstStyle/>
          <a:p>
            <a:fld id="{BFA27E5C-C0A7-0042-A960-46387DE6462D}" type="slidenum">
              <a:rPr lang="en-US" smtClean="0"/>
              <a:t>3</a:t>
            </a:fld>
            <a:endParaRPr lang="en-US"/>
          </a:p>
        </p:txBody>
      </p:sp>
    </p:spTree>
    <p:extLst>
      <p:ext uri="{BB962C8B-B14F-4D97-AF65-F5344CB8AC3E}">
        <p14:creationId xmlns:p14="http://schemas.microsoft.com/office/powerpoint/2010/main" val="255397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Like I said before, MapReduce is a parallel and and distributed approach to handling big data</a:t>
            </a:r>
          </a:p>
          <a:p>
            <a:pPr marL="628650" lvl="1" indent="-171450">
              <a:buFontTx/>
              <a:buChar char="-"/>
            </a:pPr>
            <a:r>
              <a:rPr lang="en-US" dirty="0"/>
              <a:t>It is a macroscopic trend because it utilizes clusters of computers to do computation</a:t>
            </a:r>
          </a:p>
          <a:p>
            <a:pPr marL="628650" lvl="1" indent="-171450">
              <a:buFontTx/>
              <a:buChar char="-"/>
            </a:pPr>
            <a:r>
              <a:rPr lang="en-US" dirty="0"/>
              <a:t>Instead of scaling up the capabilities of a single computer, it scales out to leverage multiple computing units</a:t>
            </a:r>
          </a:p>
          <a:p>
            <a:pPr marL="171450" indent="-171450">
              <a:buFontTx/>
              <a:buChar char="-"/>
            </a:pPr>
            <a:r>
              <a:rPr lang="en-US" dirty="0"/>
              <a:t>Although the name MapReduce contains the two functions I explained before, it differs in some aspects to those two functions because it must consider how the map and reduce procedures can be leveraged to achieve parallelism</a:t>
            </a:r>
          </a:p>
          <a:p>
            <a:pPr marL="171450" indent="-171450">
              <a:buFontTx/>
              <a:buChar char="-"/>
            </a:pPr>
            <a:r>
              <a:rPr lang="en-US" dirty="0"/>
              <a:t>Thus there are some additional stages</a:t>
            </a:r>
            <a:endParaRPr lang="en-US" baseline="0" dirty="0"/>
          </a:p>
          <a:p>
            <a:pPr marL="628650" lvl="1" indent="-171450">
              <a:buFontTx/>
              <a:buChar char="-"/>
            </a:pPr>
            <a:r>
              <a:rPr lang="en-US" baseline="0" dirty="0"/>
              <a:t>Divide: Separates the data set into multiple splits</a:t>
            </a:r>
          </a:p>
          <a:p>
            <a:pPr marL="628650" lvl="1" indent="-171450">
              <a:buFontTx/>
              <a:buChar char="-"/>
            </a:pPr>
            <a:r>
              <a:rPr lang="en-US" baseline="0" dirty="0"/>
              <a:t>Map: For each partition, a node in the cluster processes it and emits </a:t>
            </a:r>
            <a:r>
              <a:rPr lang="en-US" baseline="0" dirty="0" err="1"/>
              <a:t>key:value</a:t>
            </a:r>
            <a:r>
              <a:rPr lang="en-US" baseline="0" dirty="0"/>
              <a:t> pairs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Shuffle: </a:t>
            </a:r>
            <a:r>
              <a:rPr lang="en-US" sz="1200" kern="1200" dirty="0">
                <a:solidFill>
                  <a:schemeClr val="tx1"/>
                </a:solidFill>
                <a:effectLst/>
                <a:latin typeface="+mn-lt"/>
                <a:ea typeface="+mn-ea"/>
                <a:cs typeface="+mn-cs"/>
              </a:rPr>
              <a:t>Moves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results from mapper</a:t>
            </a:r>
            <a:r>
              <a:rPr lang="en-US" sz="1200" kern="1200" baseline="0" dirty="0">
                <a:solidFill>
                  <a:schemeClr val="tx1"/>
                </a:solidFill>
                <a:effectLst/>
                <a:latin typeface="+mn-lt"/>
                <a:ea typeface="+mn-ea"/>
                <a:cs typeface="+mn-cs"/>
              </a:rPr>
              <a:t>s to reducers partitions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Where each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key:value</a:t>
            </a:r>
            <a:r>
              <a:rPr lang="en-US" sz="1200" kern="1200" baseline="0" dirty="0">
                <a:solidFill>
                  <a:schemeClr val="tx1"/>
                </a:solidFill>
                <a:effectLst/>
                <a:latin typeface="+mn-lt"/>
                <a:ea typeface="+mn-ea"/>
                <a:cs typeface="+mn-cs"/>
              </a:rPr>
              <a:t> pair goes goes depends on the key because keys are grouped together</a:t>
            </a:r>
            <a:endParaRPr lang="en-US" baseline="0" dirty="0"/>
          </a:p>
          <a:p>
            <a:pPr marL="628650" lvl="1" indent="-171450">
              <a:buFontTx/>
              <a:buChar char="-"/>
            </a:pPr>
            <a:r>
              <a:rPr lang="en-US" baseline="0" dirty="0"/>
              <a:t>Reduce: Each partition is reduced into a single output value</a:t>
            </a:r>
          </a:p>
          <a:p>
            <a:pPr marL="171450" lvl="0" indent="-171450">
              <a:buFontTx/>
              <a:buChar char="-"/>
            </a:pPr>
            <a:r>
              <a:rPr lang="en-US" baseline="0" dirty="0"/>
              <a:t>Below here you see the hello world equivalent of MapReduce which is wordcount. </a:t>
            </a:r>
          </a:p>
          <a:p>
            <a:pPr marL="628650" lvl="1" indent="-171450">
              <a:buFontTx/>
              <a:buChar char="-"/>
            </a:pPr>
            <a:r>
              <a:rPr lang="en-US" baseline="0" dirty="0"/>
              <a:t>The input text is divided</a:t>
            </a:r>
          </a:p>
          <a:p>
            <a:pPr marL="628650" lvl="1" indent="-171450">
              <a:buFontTx/>
              <a:buChar char="-"/>
            </a:pPr>
            <a:r>
              <a:rPr lang="en-US" baseline="0" dirty="0"/>
              <a:t>The splits are processed by a node in the cluster, and the key value pairs are mapped and shuffle into partitions here</a:t>
            </a:r>
          </a:p>
          <a:p>
            <a:pPr marL="628650" lvl="1" indent="-171450">
              <a:buFontTx/>
              <a:buChar char="-"/>
            </a:pPr>
            <a:r>
              <a:rPr lang="en-US" baseline="0" dirty="0"/>
              <a:t>Each partition is processed by a node which reduces, in this case counts each, the total number of times a word appears</a:t>
            </a:r>
          </a:p>
          <a:p>
            <a:pPr marL="628650" lvl="1" indent="-171450">
              <a:buFontTx/>
              <a:buChar char="-"/>
            </a:pPr>
            <a:r>
              <a:rPr lang="en-US" baseline="0" dirty="0"/>
              <a:t>Finally the output is written</a:t>
            </a:r>
          </a:p>
          <a:p>
            <a:pPr marL="628650" lvl="1" indent="-171450">
              <a:buFontTx/>
              <a:buChar char="-"/>
            </a:pPr>
            <a:endParaRPr lang="en-US" baseline="0" dirty="0"/>
          </a:p>
          <a:p>
            <a:pPr marL="628650" lvl="1" indent="-171450">
              <a:buFontTx/>
              <a:buChar char="-"/>
            </a:pPr>
            <a:endParaRPr lang="en-US" baseline="0" dirty="0"/>
          </a:p>
        </p:txBody>
      </p:sp>
      <p:sp>
        <p:nvSpPr>
          <p:cNvPr id="4" name="Slide Number Placeholder 3"/>
          <p:cNvSpPr>
            <a:spLocks noGrp="1"/>
          </p:cNvSpPr>
          <p:nvPr>
            <p:ph type="sldNum" sz="quarter" idx="10"/>
          </p:nvPr>
        </p:nvSpPr>
        <p:spPr/>
        <p:txBody>
          <a:bodyPr/>
          <a:lstStyle/>
          <a:p>
            <a:fld id="{42B58EF7-2406-FB43-AFB8-FDC7CA24B549}" type="slidenum">
              <a:rPr lang="en-US" smtClean="0"/>
              <a:t>4</a:t>
            </a:fld>
            <a:endParaRPr lang="en-US"/>
          </a:p>
        </p:txBody>
      </p:sp>
    </p:spTree>
    <p:extLst>
      <p:ext uri="{BB962C8B-B14F-4D97-AF65-F5344CB8AC3E}">
        <p14:creationId xmlns:p14="http://schemas.microsoft.com/office/powerpoint/2010/main" val="408404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I helped you all review how MapReduce works so now I will talk about how MapReduce came to be prominent as a big data solution</a:t>
            </a:r>
          </a:p>
        </p:txBody>
      </p:sp>
      <p:sp>
        <p:nvSpPr>
          <p:cNvPr id="4" name="Slide Number Placeholder 3"/>
          <p:cNvSpPr>
            <a:spLocks noGrp="1"/>
          </p:cNvSpPr>
          <p:nvPr>
            <p:ph type="sldNum" sz="quarter" idx="10"/>
          </p:nvPr>
        </p:nvSpPr>
        <p:spPr/>
        <p:txBody>
          <a:bodyPr/>
          <a:lstStyle/>
          <a:p>
            <a:fld id="{42B58EF7-2406-FB43-AFB8-FDC7CA24B549}" type="slidenum">
              <a:rPr lang="en-US" smtClean="0"/>
              <a:t>5</a:t>
            </a:fld>
            <a:endParaRPr lang="en-US"/>
          </a:p>
        </p:txBody>
      </p:sp>
    </p:spTree>
    <p:extLst>
      <p:ext uri="{BB962C8B-B14F-4D97-AF65-F5344CB8AC3E}">
        <p14:creationId xmlns:p14="http://schemas.microsoft.com/office/powerpoint/2010/main" val="201544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MapReduce came about as a solution to handling big data.</a:t>
            </a:r>
          </a:p>
          <a:p>
            <a:pPr marL="171450" indent="-171450">
              <a:buFontTx/>
              <a:buChar char="-"/>
            </a:pPr>
            <a:r>
              <a:rPr lang="en-US" dirty="0"/>
              <a:t>Big Data: Describes data that is too complex to be handled by conventional data-processing techniques.</a:t>
            </a:r>
          </a:p>
          <a:p>
            <a:pPr marL="628650" lvl="1" indent="-171450">
              <a:buFontTx/>
              <a:buChar char="-"/>
            </a:pPr>
            <a:r>
              <a:rPr lang="en-US" dirty="0"/>
              <a:t>In this case, conventional techniques is in context of what was widespread at the time, which in the period of the late 1990s and early 2000s</a:t>
            </a:r>
          </a:p>
          <a:p>
            <a:pPr marL="628650" lvl="1" indent="-171450">
              <a:buFontTx/>
              <a:buChar char="-"/>
            </a:pPr>
            <a:r>
              <a:rPr lang="en-US" dirty="0"/>
              <a:t>During this time, became more evident that conventional data-processing solutions at the time was not completely adequate in dealing with big data.</a:t>
            </a:r>
          </a:p>
          <a:p>
            <a:pPr marL="171450" lvl="0" indent="-171450">
              <a:buFontTx/>
              <a:buChar char="-"/>
            </a:pPr>
            <a:r>
              <a:rPr lang="en-US" dirty="0"/>
              <a:t>The Three V’s are terms often used to qualify when data is actually big data</a:t>
            </a:r>
          </a:p>
          <a:p>
            <a:pPr marL="628650" lvl="1" indent="-171450">
              <a:buFontTx/>
              <a:buChar char="-"/>
            </a:pPr>
            <a:r>
              <a:rPr lang="en-US" dirty="0"/>
              <a:t>Volume</a:t>
            </a:r>
          </a:p>
          <a:p>
            <a:pPr marL="1085850" lvl="2" indent="-171450">
              <a:buFontTx/>
              <a:buChar char="-"/>
            </a:pPr>
            <a:r>
              <a:rPr lang="en-US" dirty="0"/>
              <a:t>Facebook needs to store the content generated 2.1 billion unique users on Facebook every month in perpetuality</a:t>
            </a:r>
          </a:p>
          <a:p>
            <a:pPr marL="628650" lvl="1" indent="-171450">
              <a:buFontTx/>
              <a:buChar char="-"/>
            </a:pPr>
            <a:r>
              <a:rPr lang="en-US" dirty="0"/>
              <a:t>Velocity</a:t>
            </a:r>
          </a:p>
          <a:p>
            <a:pPr marL="1085850" lvl="2" indent="-171450">
              <a:buFontTx/>
              <a:buChar char="-"/>
            </a:pPr>
            <a:r>
              <a:rPr lang="en-US" dirty="0"/>
              <a:t>Twitter needs to handle hundreds of thousands of tweets coming in per minute</a:t>
            </a:r>
          </a:p>
          <a:p>
            <a:pPr marL="628650" lvl="1" indent="-171450">
              <a:buFontTx/>
              <a:buChar char="-"/>
            </a:pPr>
            <a:r>
              <a:rPr lang="en-US" dirty="0"/>
              <a:t>Variety</a:t>
            </a:r>
          </a:p>
          <a:p>
            <a:pPr marL="1085850" lvl="2" indent="-171450">
              <a:buFontTx/>
              <a:buChar char="-"/>
            </a:pPr>
            <a:r>
              <a:rPr lang="en-US" dirty="0"/>
              <a:t>Google </a:t>
            </a:r>
            <a:r>
              <a:rPr lang="en-US" dirty="0" err="1"/>
              <a:t>gmail</a:t>
            </a:r>
            <a:r>
              <a:rPr lang="en-US" dirty="0"/>
              <a:t> auto-sorts different emails for each of its user. Emails have a variety of characteristics - who's the sender, destination, time stamp, attachments, etc.</a:t>
            </a:r>
          </a:p>
          <a:p>
            <a:pPr marL="628650" lvl="1" indent="-171450">
              <a:buFontTx/>
              <a:buChar char="-"/>
            </a:pPr>
            <a:endParaRPr lang="en-US" dirty="0"/>
          </a:p>
          <a:p>
            <a:pPr marL="171450" lvl="0" indent="-171450">
              <a:buFontTx/>
              <a:buChar char="-"/>
            </a:pPr>
            <a:r>
              <a:rPr lang="en-US" dirty="0"/>
              <a:t>https://</a:t>
            </a:r>
            <a:r>
              <a:rPr lang="en-US" dirty="0" err="1"/>
              <a:t>news.usc.edu</a:t>
            </a:r>
            <a:r>
              <a:rPr lang="en-US" dirty="0"/>
              <a:t>/88075/how-does-</a:t>
            </a:r>
            <a:r>
              <a:rPr lang="en-US" dirty="0" err="1"/>
              <a:t>facebook</a:t>
            </a:r>
            <a:r>
              <a:rPr lang="en-US" dirty="0"/>
              <a:t>-store-billions-of-photos/	</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6</a:t>
            </a:fld>
            <a:endParaRPr lang="en-US"/>
          </a:p>
        </p:txBody>
      </p:sp>
    </p:spTree>
    <p:extLst>
      <p:ext uri="{BB962C8B-B14F-4D97-AF65-F5344CB8AC3E}">
        <p14:creationId xmlns:p14="http://schemas.microsoft.com/office/powerpoint/2010/main" val="100137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Before the MapReduce paradigm, data was typically stored in relational databases</a:t>
            </a:r>
          </a:p>
          <a:p>
            <a:pPr marL="628650" lvl="1" indent="-171450">
              <a:buFontTx/>
              <a:buChar char="-"/>
            </a:pPr>
            <a:r>
              <a:rPr lang="en-US" dirty="0"/>
              <a:t>This is your typical SELECT * FROM table-</a:t>
            </a:r>
            <a:r>
              <a:rPr lang="en-US" dirty="0" err="1"/>
              <a:t>esque</a:t>
            </a:r>
            <a:r>
              <a:rPr lang="en-US" dirty="0"/>
              <a:t> queries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is organized in rows (represents records) and columns (represents properties of that record)</a:t>
            </a:r>
          </a:p>
          <a:p>
            <a:pPr marL="171450" lvl="0" indent="-171450">
              <a:buFontTx/>
              <a:buChar char="-"/>
            </a:pPr>
            <a:r>
              <a:rPr lang="en-US" dirty="0"/>
              <a:t>Mainly in this period it was used by businesses, academia, &amp; government to do batch analysis of data</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171450" indent="-171450">
              <a:buFontTx/>
              <a:buChar char="-"/>
            </a:pPr>
            <a:r>
              <a:rPr lang="en-US" dirty="0"/>
              <a:t>https://</a:t>
            </a:r>
            <a:r>
              <a:rPr lang="en-US" dirty="0" err="1"/>
              <a:t>upload.wikimedia.org</a:t>
            </a:r>
            <a:r>
              <a:rPr lang="en-US" dirty="0"/>
              <a:t>/</a:t>
            </a:r>
            <a:r>
              <a:rPr lang="en-US" dirty="0" err="1"/>
              <a:t>wikipedia</a:t>
            </a:r>
            <a:r>
              <a:rPr lang="en-US" dirty="0"/>
              <a:t>/commons/5/57/</a:t>
            </a:r>
            <a:r>
              <a:rPr lang="en-US" dirty="0" err="1"/>
              <a:t>RDBMS_structure.png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7</a:t>
            </a:fld>
            <a:endParaRPr lang="en-US"/>
          </a:p>
        </p:txBody>
      </p:sp>
    </p:spTree>
    <p:extLst>
      <p:ext uri="{BB962C8B-B14F-4D97-AF65-F5344CB8AC3E}">
        <p14:creationId xmlns:p14="http://schemas.microsoft.com/office/powerpoint/2010/main" val="205161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However, as the size and use cases of data grew, it limitations became more and more evident</a:t>
            </a:r>
          </a:p>
          <a:p>
            <a:pPr marL="171450" indent="-171450">
              <a:buFontTx/>
              <a:buChar char="-"/>
            </a:pPr>
            <a:r>
              <a:rPr lang="en-US" dirty="0"/>
              <a:t>The first is the relational model’s restriction. </a:t>
            </a:r>
          </a:p>
          <a:p>
            <a:pPr marL="628650" lvl="1" indent="-171450">
              <a:buFontTx/>
              <a:buChar char="-"/>
            </a:pPr>
            <a:r>
              <a:rPr lang="en-US" dirty="0"/>
              <a:t>All data stored in RDBMS must fit into a relational schema</a:t>
            </a:r>
          </a:p>
          <a:p>
            <a:pPr marL="628650" lvl="1" indent="-171450">
              <a:buFontTx/>
              <a:buChar char="-"/>
            </a:pPr>
            <a:r>
              <a:rPr lang="en-US" dirty="0"/>
              <a:t>Recall the 3rd V - Variety</a:t>
            </a:r>
          </a:p>
          <a:p>
            <a:pPr marL="171450" indent="-171450">
              <a:buFontTx/>
              <a:buChar char="-"/>
            </a:pPr>
            <a:r>
              <a:rPr lang="en-US" dirty="0"/>
              <a:t>Modifications to schema can be difficult to adapt to and for</a:t>
            </a:r>
          </a:p>
          <a:p>
            <a:pPr marL="628650" lvl="1" indent="-171450">
              <a:buFontTx/>
              <a:buChar char="-"/>
            </a:pPr>
            <a:r>
              <a:rPr lang="en-US" dirty="0"/>
              <a:t>Database administrators and users must contend with how such changes will affect workflow</a:t>
            </a:r>
          </a:p>
          <a:p>
            <a:pPr marL="171450" indent="-171450">
              <a:buFontTx/>
              <a:buChar char="-"/>
            </a:pPr>
            <a:r>
              <a:rPr lang="en-US" dirty="0"/>
              <a:t>Expensive to scale up</a:t>
            </a:r>
          </a:p>
          <a:p>
            <a:pPr marL="628650" lvl="1" indent="-171450">
              <a:buFontTx/>
              <a:buChar char="-"/>
            </a:pPr>
            <a:r>
              <a:rPr lang="en-US" dirty="0"/>
              <a:t>At the time, cluster/cloud computing was not prominent as it is today.</a:t>
            </a:r>
          </a:p>
          <a:p>
            <a:pPr marL="628650" lvl="1" indent="-171450">
              <a:buFontTx/>
              <a:buChar char="-"/>
            </a:pPr>
            <a:r>
              <a:rPr lang="en-US" dirty="0"/>
              <a:t>To improve storage or speed, usually needed to add more disk drives, CPU power, ram, etc.</a:t>
            </a:r>
          </a:p>
          <a:p>
            <a:pPr marL="628650" lvl="1" indent="-171450">
              <a:buFontTx/>
              <a:buChar char="-"/>
            </a:pPr>
            <a:r>
              <a:rPr lang="en-US" dirty="0"/>
              <a:t>Many database solutions were propriety, and users needed to pay more to achieve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these things add up and it was at this point that many realized, at least implicitly, that current solutions was approaching suboptimal cost/performance on the business technology curve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Here’s a quote from Michael Stonebraker in an academic MIT paper. Basically it said the traditional basic RDBMS systems are becoming obsolete, and that new methodologies must replace it</a:t>
            </a:r>
          </a:p>
          <a:p>
            <a:pPr marL="171450" lvl="0" indent="-171450">
              <a:buFontTx/>
              <a:buChar char="-"/>
            </a:pPr>
            <a:endParaRPr lang="en-US" dirty="0"/>
          </a:p>
          <a:p>
            <a:pPr marL="628650" lvl="1" indent="-171450">
              <a:buFontTx/>
              <a:buChar char="-"/>
            </a:pPr>
            <a:endParaRPr lang="en-US" dirty="0"/>
          </a:p>
          <a:p>
            <a:pPr marL="171450" indent="-171450">
              <a:buFontTx/>
              <a:buChar char="-"/>
            </a:pPr>
            <a:endParaRPr lang="en-US" dirty="0"/>
          </a:p>
          <a:p>
            <a:pPr marL="171450" indent="-171450">
              <a:buFontTx/>
              <a:buChar char="-"/>
            </a:pPr>
            <a:r>
              <a:rPr lang="en-US" dirty="0"/>
              <a:t>http://</a:t>
            </a:r>
            <a:r>
              <a:rPr lang="en-US" dirty="0" err="1"/>
              <a:t>cs-www.cs.yale.edu</a:t>
            </a:r>
            <a:r>
              <a:rPr lang="en-US" dirty="0"/>
              <a:t>/homes/</a:t>
            </a:r>
            <a:r>
              <a:rPr lang="en-US" dirty="0" err="1"/>
              <a:t>dna</a:t>
            </a:r>
            <a:r>
              <a:rPr lang="en-US" dirty="0"/>
              <a:t>/papers/vldb07hstore.pdf</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BFA27E5C-C0A7-0042-A960-46387DE6462D}" type="slidenum">
              <a:rPr lang="en-US" smtClean="0"/>
              <a:t>8</a:t>
            </a:fld>
            <a:endParaRPr lang="en-US"/>
          </a:p>
        </p:txBody>
      </p:sp>
    </p:spTree>
    <p:extLst>
      <p:ext uri="{BB962C8B-B14F-4D97-AF65-F5344CB8AC3E}">
        <p14:creationId xmlns:p14="http://schemas.microsoft.com/office/powerpoint/2010/main" val="200227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2004, Google engineers showcased the first practical instance of MapReduce in a whitepaper written by Jeff Dean and Sanjay </a:t>
            </a:r>
            <a:r>
              <a:rPr lang="en-US" dirty="0" err="1"/>
              <a:t>Gemawat</a:t>
            </a:r>
            <a:endParaRPr lang="en-US" dirty="0"/>
          </a:p>
          <a:p>
            <a:pPr marL="628650" lvl="1" indent="-171450">
              <a:buFontTx/>
              <a:buChar char="-"/>
            </a:pPr>
            <a:r>
              <a:rPr lang="en-US" dirty="0"/>
              <a:t>It was so useful that it’s general architecture, was kept and built upon by later projects</a:t>
            </a:r>
          </a:p>
          <a:p>
            <a:pPr marL="628650" lvl="1" indent="-171450">
              <a:buFontTx/>
              <a:buChar char="-"/>
            </a:pPr>
            <a:r>
              <a:rPr lang="en-US" dirty="0"/>
              <a:t>For example, the idea of master &amp; worker nodes in the distributed system. This is also the same in the Hadoop file system</a:t>
            </a:r>
          </a:p>
          <a:p>
            <a:pPr marL="1085850" lvl="2" indent="-171450">
              <a:buFontTx/>
              <a:buChar char="-"/>
            </a:pPr>
            <a:r>
              <a:rPr lang="en-US" dirty="0"/>
              <a:t>worker nodes: Composes the majority of cluster. Holds data and runs computations</a:t>
            </a:r>
          </a:p>
          <a:p>
            <a:pPr marL="1085850" lvl="2" indent="-171450">
              <a:buFontTx/>
              <a:buChar char="-"/>
            </a:pPr>
            <a:r>
              <a:rPr lang="en-US" dirty="0"/>
              <a:t>master node: Oversees how data is stored in the file system. Coordinates parallel processing of data</a:t>
            </a:r>
          </a:p>
          <a:p>
            <a:pPr marL="171450" indent="-171450">
              <a:buFontTx/>
              <a:buChar char="-"/>
            </a:pPr>
            <a:r>
              <a:rPr lang="en-US" dirty="0"/>
              <a:t>A new point</a:t>
            </a:r>
          </a:p>
          <a:p>
            <a:pPr marL="628650" lvl="1" indent="-171450">
              <a:buFontTx/>
              <a:buChar char="-"/>
            </a:pPr>
            <a:r>
              <a:rPr lang="en-US" dirty="0"/>
              <a:t>As you will see later, MapReduce tasks typically runs on distributed file systems</a:t>
            </a:r>
          </a:p>
          <a:p>
            <a:pPr marL="628650" lvl="1" indent="-171450">
              <a:buFontTx/>
              <a:buChar char="-"/>
            </a:pPr>
            <a:r>
              <a:rPr lang="en-US" dirty="0"/>
              <a:t>MapReduce framework was implemented on top of this file system</a:t>
            </a:r>
          </a:p>
          <a:p>
            <a:pPr marL="171450" lvl="0" indent="-171450">
              <a:buFontTx/>
              <a:buChar char="-"/>
            </a:pPr>
            <a:r>
              <a:rPr lang="en-US" dirty="0"/>
              <a:t>Locality of reference: A key feature of what makes MapReduce so fast</a:t>
            </a:r>
          </a:p>
          <a:p>
            <a:pPr marL="628650" lvl="1" indent="-171450">
              <a:buFontTx/>
              <a:buChar char="-"/>
            </a:pPr>
            <a:r>
              <a:rPr lang="en-US" dirty="0"/>
              <a:t>The input data is already pre-loaded and distributed throughout the cluster. There is no expensive network or disk write activity</a:t>
            </a:r>
          </a:p>
          <a:p>
            <a:pPr marL="628650" lvl="1" indent="-171450">
              <a:buFontTx/>
              <a:buChar char="-"/>
            </a:pPr>
            <a:r>
              <a:rPr lang="en-US" dirty="0"/>
              <a:t>Data is not sent to the client machine, client machine sends code to run on cluster</a:t>
            </a:r>
          </a:p>
          <a:p>
            <a:pPr marL="171450" lvl="0" indent="-171450">
              <a:buFontTx/>
              <a:buChar char="-"/>
            </a:pPr>
            <a:r>
              <a:rPr lang="en-US" dirty="0"/>
              <a:t>Fault tolerance: Because there is a distributed system, data can be replicated across nodes. Failed nodes or MapReduce tasks can be re-replicated and picked up by another worker node</a:t>
            </a:r>
          </a:p>
          <a:p>
            <a:pPr marL="171450" lvl="0" indent="-171450">
              <a:buFontTx/>
              <a:buChar char="-"/>
            </a:pPr>
            <a:r>
              <a:rPr lang="en-US" dirty="0"/>
              <a:t>Abstraction: If you’re just writing the MapReduce program, you don’t necessarily need to know the structure of the cluster (for example what’s a master node, what’s a worker node </a:t>
            </a:r>
            <a:r>
              <a:rPr lang="en-US" dirty="0" err="1"/>
              <a:t>etc</a:t>
            </a:r>
            <a:r>
              <a:rPr lang="en-US" dirty="0"/>
              <a:t>, how the network works, etc.)  Whatever framework you use will handle this (Hadoop)</a:t>
            </a:r>
          </a:p>
          <a:p>
            <a:pPr marL="171450" lvl="0" indent="-171450">
              <a:buFontTx/>
              <a:buChar char="-"/>
            </a:pPr>
            <a:endParaRPr lang="en-US" dirty="0"/>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42B58EF7-2406-FB43-AFB8-FDC7CA24B549}" type="slidenum">
              <a:rPr lang="en-US" smtClean="0"/>
              <a:t>9</a:t>
            </a:fld>
            <a:endParaRPr lang="en-US"/>
          </a:p>
        </p:txBody>
      </p:sp>
    </p:spTree>
    <p:extLst>
      <p:ext uri="{BB962C8B-B14F-4D97-AF65-F5344CB8AC3E}">
        <p14:creationId xmlns:p14="http://schemas.microsoft.com/office/powerpoint/2010/main" val="96505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4/25/18</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4/25/18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4/25/18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4/25/18</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65D7AA-A0C8-491E-9211-059F0D299A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1322BCA3-31C1-4329-B0BA-4748F937B5C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8D39CD7-AB20-4006-930C-6368406D01E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59400"/>
            <a:ext cx="255031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6C1DD8F-426A-45F7-A524-5569263BE5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61872" y="723331"/>
            <a:ext cx="9418320" cy="3875965"/>
          </a:xfrm>
          <a:noFill/>
        </p:spPr>
        <p:txBody>
          <a:bodyPr anchor="ctr">
            <a:normAutofit/>
          </a:bodyPr>
          <a:lstStyle/>
          <a:p>
            <a:pPr algn="ctr"/>
            <a:r>
              <a:rPr lang="en-US" sz="4400" dirty="0">
                <a:solidFill>
                  <a:schemeClr val="tx2"/>
                </a:solidFill>
              </a:rPr>
              <a:t>MapReduce: </a:t>
            </a:r>
            <a:br>
              <a:rPr lang="en-US" sz="4400" dirty="0">
                <a:solidFill>
                  <a:schemeClr val="tx2"/>
                </a:solidFill>
              </a:rPr>
            </a:br>
            <a:r>
              <a:rPr lang="en-US" sz="4400" dirty="0">
                <a:solidFill>
                  <a:schemeClr val="tx2"/>
                </a:solidFill>
              </a:rPr>
              <a:t>Past and Current Developments</a:t>
            </a:r>
          </a:p>
        </p:txBody>
      </p:sp>
      <p:sp>
        <p:nvSpPr>
          <p:cNvPr id="3" name="Subtitle 2"/>
          <p:cNvSpPr>
            <a:spLocks noGrp="1"/>
          </p:cNvSpPr>
          <p:nvPr>
            <p:ph type="subTitle" idx="1"/>
          </p:nvPr>
        </p:nvSpPr>
        <p:spPr>
          <a:xfrm>
            <a:off x="1261872" y="5595582"/>
            <a:ext cx="9418320" cy="896658"/>
          </a:xfrm>
        </p:spPr>
        <p:txBody>
          <a:bodyPr>
            <a:normAutofit/>
          </a:bodyPr>
          <a:lstStyle/>
          <a:p>
            <a:pPr algn="r"/>
            <a:r>
              <a:rPr lang="en-US" sz="800">
                <a:solidFill>
                  <a:schemeClr val="accent2">
                    <a:lumMod val="75000"/>
                  </a:schemeClr>
                </a:solidFill>
              </a:rPr>
              <a:t>An Analysis by</a:t>
            </a:r>
          </a:p>
          <a:p>
            <a:pPr algn="r"/>
            <a:r>
              <a:rPr lang="en-US" sz="800">
                <a:solidFill>
                  <a:schemeClr val="accent2">
                    <a:lumMod val="75000"/>
                  </a:schemeClr>
                </a:solidFill>
              </a:rPr>
              <a:t>John Tran</a:t>
            </a:r>
          </a:p>
          <a:p>
            <a:pPr algn="r"/>
            <a:r>
              <a:rPr lang="en-US" sz="800">
                <a:solidFill>
                  <a:schemeClr val="accent2">
                    <a:lumMod val="75000"/>
                  </a:schemeClr>
                </a:solidFill>
              </a:rPr>
              <a:t>CS159</a:t>
            </a:r>
          </a:p>
          <a:p>
            <a:pPr algn="r"/>
            <a:endParaRPr lang="en-US" sz="800">
              <a:solidFill>
                <a:schemeClr val="accent2">
                  <a:lumMod val="75000"/>
                </a:schemeClr>
              </a:solidFill>
            </a:endParaRPr>
          </a:p>
        </p:txBody>
      </p:sp>
    </p:spTree>
    <p:extLst>
      <p:ext uri="{BB962C8B-B14F-4D97-AF65-F5344CB8AC3E}">
        <p14:creationId xmlns:p14="http://schemas.microsoft.com/office/powerpoint/2010/main" val="272794419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Hadoop </a:t>
            </a:r>
            <a:br>
              <a:rPr lang="en-US" dirty="0"/>
            </a:br>
            <a:r>
              <a:rPr lang="en-US" sz="2000" dirty="0"/>
              <a:t>(2005 - Present)</a:t>
            </a:r>
          </a:p>
        </p:txBody>
      </p:sp>
      <p:sp>
        <p:nvSpPr>
          <p:cNvPr id="3" name="Content Placeholder 2"/>
          <p:cNvSpPr>
            <a:spLocks noGrp="1"/>
          </p:cNvSpPr>
          <p:nvPr>
            <p:ph idx="1"/>
          </p:nvPr>
        </p:nvSpPr>
        <p:spPr/>
        <p:txBody>
          <a:bodyPr>
            <a:normAutofit/>
          </a:bodyPr>
          <a:lstStyle/>
          <a:p>
            <a:r>
              <a:rPr lang="en-US" b="1" u="sng" dirty="0"/>
              <a:t>Apache Hadoop</a:t>
            </a:r>
            <a:r>
              <a:rPr lang="en-US" dirty="0"/>
              <a:t>: Free open-source software framework for distributed storage and MapReduce processing</a:t>
            </a:r>
          </a:p>
          <a:p>
            <a:pPr lvl="1"/>
            <a:r>
              <a:rPr lang="en-US" dirty="0"/>
              <a:t>Grew out of Apache </a:t>
            </a:r>
            <a:r>
              <a:rPr lang="en-US" dirty="0" err="1"/>
              <a:t>Nutch</a:t>
            </a:r>
            <a:r>
              <a:rPr lang="en-US" dirty="0"/>
              <a:t>, a web crawling framework</a:t>
            </a:r>
          </a:p>
          <a:p>
            <a:pPr lvl="1"/>
            <a:r>
              <a:rPr lang="en-US" b="1" dirty="0"/>
              <a:t>Hadoop Distributed File System (HDFS)</a:t>
            </a:r>
            <a:r>
              <a:rPr lang="en-US" dirty="0"/>
              <a:t>: Distributed file system</a:t>
            </a:r>
          </a:p>
          <a:p>
            <a:pPr lvl="1"/>
            <a:r>
              <a:rPr lang="en-US" b="1" dirty="0"/>
              <a:t>Hadoop YARN (Yet Another Resource Negotiator</a:t>
            </a:r>
            <a:r>
              <a:rPr lang="en-US" dirty="0"/>
              <a:t>): Driver for Hadoop</a:t>
            </a:r>
          </a:p>
          <a:p>
            <a:pPr lvl="1"/>
            <a:r>
              <a:rPr lang="en-US" b="1" dirty="0"/>
              <a:t>Hadoop MapReduce</a:t>
            </a:r>
            <a:r>
              <a:rPr lang="en-US" dirty="0"/>
              <a:t>: Project’s implementation of the MapReduce approach</a:t>
            </a:r>
          </a:p>
          <a:p>
            <a:r>
              <a:rPr lang="en-US" dirty="0"/>
              <a:t>Collaborative effort and growth</a:t>
            </a:r>
          </a:p>
          <a:p>
            <a:pPr lvl="1"/>
            <a:r>
              <a:rPr lang="en-US" dirty="0"/>
              <a:t>Facebook: Introduced a fair MapReduce job scheduler</a:t>
            </a:r>
          </a:p>
          <a:p>
            <a:pPr lvl="2"/>
            <a:r>
              <a:rPr lang="en-US" sz="1600" dirty="0"/>
              <a:t>June 2010: Facebook - </a:t>
            </a:r>
            <a:r>
              <a:rPr lang="en-US" sz="1600" b="1" dirty="0"/>
              <a:t>2,300 clusters &amp; 40 petabytes</a:t>
            </a:r>
          </a:p>
          <a:p>
            <a:pPr lvl="1"/>
            <a:r>
              <a:rPr lang="en-US" dirty="0"/>
              <a:t>Yahoo: First adopter and creator of YARN</a:t>
            </a:r>
          </a:p>
          <a:p>
            <a:pPr lvl="2"/>
            <a:r>
              <a:rPr lang="en-US" sz="1600" dirty="0"/>
              <a:t>June 2011: </a:t>
            </a:r>
            <a:r>
              <a:rPr lang="en-US" sz="1600" b="1" dirty="0"/>
              <a:t>42,000-node Hadoop cluster &amp; 100’s of petabytes</a:t>
            </a:r>
          </a:p>
          <a:p>
            <a:pPr lvl="1"/>
            <a:r>
              <a:rPr lang="en-US" dirty="0" err="1"/>
              <a:t>AliBaba</a:t>
            </a:r>
            <a:r>
              <a:rPr lang="en-US" dirty="0"/>
              <a:t>, AWS, eBay, Hulu, Microsoft, IBM, LinkedIn, Spotify, Twitter </a:t>
            </a:r>
          </a:p>
          <a:p>
            <a:pPr lvl="1"/>
            <a:endParaRPr lang="en-US" sz="1800" dirty="0"/>
          </a:p>
          <a:p>
            <a:endParaRPr lang="en-US" dirty="0"/>
          </a:p>
          <a:p>
            <a:endParaRPr lang="en-US" dirty="0"/>
          </a:p>
        </p:txBody>
      </p:sp>
      <p:pic>
        <p:nvPicPr>
          <p:cNvPr id="5" name="Picture 4">
            <a:extLst>
              <a:ext uri="{FF2B5EF4-FFF2-40B4-BE49-F238E27FC236}">
                <a16:creationId xmlns:a16="http://schemas.microsoft.com/office/drawing/2014/main" id="{B23DFB69-291E-F44D-91B8-295C48171B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8192" y="523938"/>
            <a:ext cx="3891280" cy="1167384"/>
          </a:xfrm>
          <a:prstGeom prst="rect">
            <a:avLst/>
          </a:prstGeom>
        </p:spPr>
      </p:pic>
    </p:spTree>
    <p:extLst>
      <p:ext uri="{BB962C8B-B14F-4D97-AF65-F5344CB8AC3E}">
        <p14:creationId xmlns:p14="http://schemas.microsoft.com/office/powerpoint/2010/main" val="38092202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218A-8755-0549-8045-9C4383AFCECC}"/>
              </a:ext>
            </a:extLst>
          </p:cNvPr>
          <p:cNvSpPr>
            <a:spLocks noGrp="1"/>
          </p:cNvSpPr>
          <p:nvPr>
            <p:ph type="title"/>
          </p:nvPr>
        </p:nvSpPr>
        <p:spPr>
          <a:xfrm>
            <a:off x="633984" y="723331"/>
            <a:ext cx="10387584" cy="3875965"/>
          </a:xfrm>
          <a:noFill/>
        </p:spPr>
        <p:txBody>
          <a:bodyPr vert="horz" lIns="91440" tIns="45720" rIns="91440" bIns="45720" rtlCol="0" anchor="ctr">
            <a:normAutofit/>
          </a:bodyPr>
          <a:lstStyle/>
          <a:p>
            <a:pPr algn="ctr">
              <a:lnSpc>
                <a:spcPct val="85000"/>
              </a:lnSpc>
            </a:pPr>
            <a:r>
              <a:rPr lang="en-US" sz="3800" dirty="0">
                <a:solidFill>
                  <a:schemeClr val="tx2"/>
                </a:solidFill>
              </a:rPr>
              <a:t>MapReduce – Current and </a:t>
            </a:r>
            <a:br>
              <a:rPr lang="en-US" sz="3800" dirty="0">
                <a:solidFill>
                  <a:schemeClr val="tx2"/>
                </a:solidFill>
              </a:rPr>
            </a:br>
            <a:r>
              <a:rPr lang="en-US" sz="3800" dirty="0">
                <a:solidFill>
                  <a:schemeClr val="tx2"/>
                </a:solidFill>
              </a:rPr>
              <a:t>Future Developments</a:t>
            </a:r>
          </a:p>
        </p:txBody>
      </p:sp>
    </p:spTree>
    <p:extLst>
      <p:ext uri="{BB962C8B-B14F-4D97-AF65-F5344CB8AC3E}">
        <p14:creationId xmlns:p14="http://schemas.microsoft.com/office/powerpoint/2010/main" val="1154560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49BF42-D05C-4553-9417-7B86957592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C1483F-490E-4C8A-8765-1F8AF0C67D5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801627-6861-4EA9-BE98-E0CE33A894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8" y="643466"/>
            <a:ext cx="3092718" cy="5528734"/>
          </a:xfrm>
          <a:noFill/>
        </p:spPr>
        <p:txBody>
          <a:bodyPr anchor="t">
            <a:normAutofit/>
          </a:bodyPr>
          <a:lstStyle/>
          <a:p>
            <a:r>
              <a:rPr lang="en-US" sz="2800" dirty="0">
                <a:solidFill>
                  <a:srgbClr val="FFFFFF"/>
                </a:solidFill>
              </a:rPr>
              <a:t>Drawbacks of Hadoop</a:t>
            </a:r>
          </a:p>
        </p:txBody>
      </p:sp>
      <p:sp>
        <p:nvSpPr>
          <p:cNvPr id="3" name="Content Placeholder 2"/>
          <p:cNvSpPr>
            <a:spLocks noGrp="1"/>
          </p:cNvSpPr>
          <p:nvPr>
            <p:ph idx="1"/>
          </p:nvPr>
        </p:nvSpPr>
        <p:spPr>
          <a:xfrm>
            <a:off x="4701385" y="643466"/>
            <a:ext cx="5947985" cy="5571067"/>
          </a:xfrm>
        </p:spPr>
        <p:txBody>
          <a:bodyPr>
            <a:normAutofit/>
          </a:bodyPr>
          <a:lstStyle/>
          <a:p>
            <a:r>
              <a:rPr lang="en-US" sz="2400" b="1" dirty="0"/>
              <a:t>No relational model</a:t>
            </a:r>
            <a:r>
              <a:rPr lang="en-US" sz="2400" dirty="0"/>
              <a:t>: Inputs are taken as a file</a:t>
            </a:r>
          </a:p>
          <a:p>
            <a:r>
              <a:rPr lang="en-US" sz="2400" b="1" dirty="0"/>
              <a:t>Only batch processing</a:t>
            </a:r>
          </a:p>
          <a:p>
            <a:r>
              <a:rPr lang="en-US" sz="2400" b="1" dirty="0"/>
              <a:t>Not flexible</a:t>
            </a:r>
            <a:r>
              <a:rPr lang="en-US" sz="2400" dirty="0"/>
              <a:t>: Need to frame problem and code into a MapReduce perspective.</a:t>
            </a:r>
          </a:p>
          <a:p>
            <a:r>
              <a:rPr lang="en-US" sz="2400" b="1" dirty="0"/>
              <a:t>Boilerplate &amp; configuration</a:t>
            </a:r>
          </a:p>
          <a:p>
            <a:r>
              <a:rPr lang="en-US" sz="2400" b="1" dirty="0"/>
              <a:t>Arguably obsolete</a:t>
            </a:r>
          </a:p>
        </p:txBody>
      </p:sp>
    </p:spTree>
    <p:extLst>
      <p:ext uri="{BB962C8B-B14F-4D97-AF65-F5344CB8AC3E}">
        <p14:creationId xmlns:p14="http://schemas.microsoft.com/office/powerpoint/2010/main" val="110256885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F8FD-BC5D-4F4F-B246-C0CC20810873}"/>
              </a:ext>
            </a:extLst>
          </p:cNvPr>
          <p:cNvSpPr>
            <a:spLocks noGrp="1"/>
          </p:cNvSpPr>
          <p:nvPr>
            <p:ph type="title"/>
          </p:nvPr>
        </p:nvSpPr>
        <p:spPr>
          <a:xfrm>
            <a:off x="1248425" y="137160"/>
            <a:ext cx="9692640" cy="1325562"/>
          </a:xfrm>
        </p:spPr>
        <p:txBody>
          <a:bodyPr>
            <a:normAutofit/>
          </a:bodyPr>
          <a:lstStyle/>
          <a:p>
            <a:pPr algn="ctr"/>
            <a:r>
              <a:rPr lang="en-US" dirty="0"/>
              <a:t>Hadoop Ecosystem</a:t>
            </a:r>
          </a:p>
        </p:txBody>
      </p:sp>
      <p:sp>
        <p:nvSpPr>
          <p:cNvPr id="3" name="Content Placeholder 2">
            <a:extLst>
              <a:ext uri="{FF2B5EF4-FFF2-40B4-BE49-F238E27FC236}">
                <a16:creationId xmlns:a16="http://schemas.microsoft.com/office/drawing/2014/main" id="{7EE5BEA5-B34F-C149-8632-C6E089650718}"/>
              </a:ext>
            </a:extLst>
          </p:cNvPr>
          <p:cNvSpPr>
            <a:spLocks noGrp="1"/>
          </p:cNvSpPr>
          <p:nvPr>
            <p:ph idx="1"/>
          </p:nvPr>
        </p:nvSpPr>
        <p:spPr>
          <a:xfrm>
            <a:off x="672353" y="1691322"/>
            <a:ext cx="4977581" cy="4351337"/>
          </a:xfrm>
        </p:spPr>
        <p:txBody>
          <a:bodyPr>
            <a:noAutofit/>
          </a:bodyPr>
          <a:lstStyle/>
          <a:p>
            <a:r>
              <a:rPr lang="en-US" b="1" dirty="0"/>
              <a:t>Hadoop Ecosystem</a:t>
            </a:r>
            <a:r>
              <a:rPr lang="en-US" dirty="0"/>
              <a:t>: Suite of libraries/frameworks/tools that have spawned off the Hadoop model</a:t>
            </a:r>
          </a:p>
          <a:p>
            <a:r>
              <a:rPr lang="en-US" b="1" dirty="0"/>
              <a:t>Apache Hive</a:t>
            </a:r>
            <a:r>
              <a:rPr lang="en-US" dirty="0"/>
              <a:t>: RDBMS-</a:t>
            </a:r>
            <a:r>
              <a:rPr lang="en-US" dirty="0" err="1"/>
              <a:t>esque</a:t>
            </a:r>
            <a:r>
              <a:rPr lang="en-US" dirty="0"/>
              <a:t> data warehouse built on top Hadoop. Abstracts MapReduce code away from application programmers and gives a SQL-like API.</a:t>
            </a:r>
          </a:p>
          <a:p>
            <a:r>
              <a:rPr lang="en-US" b="1" dirty="0"/>
              <a:t>Apache </a:t>
            </a:r>
            <a:r>
              <a:rPr lang="en-US" b="1" dirty="0" err="1"/>
              <a:t>ZooKeeper</a:t>
            </a:r>
            <a:r>
              <a:rPr lang="en-US" dirty="0"/>
              <a:t>: Centralized service to maintain configuration, synchronization, and other group services in distributed systems.</a:t>
            </a:r>
          </a:p>
          <a:p>
            <a:r>
              <a:rPr lang="en-US" dirty="0"/>
              <a:t>Apache Cassandra, Apache Kafka, Apache Flume, Apache Drill, Apache Mahout, </a:t>
            </a:r>
            <a:r>
              <a:rPr lang="en-US"/>
              <a:t>Apache HBase</a:t>
            </a:r>
            <a:endParaRPr lang="en-US" dirty="0"/>
          </a:p>
          <a:p>
            <a:endParaRPr lang="en-US" dirty="0"/>
          </a:p>
        </p:txBody>
      </p:sp>
      <p:pic>
        <p:nvPicPr>
          <p:cNvPr id="6" name="Picture 5">
            <a:extLst>
              <a:ext uri="{FF2B5EF4-FFF2-40B4-BE49-F238E27FC236}">
                <a16:creationId xmlns:a16="http://schemas.microsoft.com/office/drawing/2014/main" id="{6B56710D-A774-DB48-AC42-2339E1D86D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1385" y="1841340"/>
            <a:ext cx="5181600" cy="4051300"/>
          </a:xfrm>
          <a:prstGeom prst="rect">
            <a:avLst/>
          </a:prstGeom>
          <a:ln>
            <a:solidFill>
              <a:schemeClr val="tx1">
                <a:lumMod val="65000"/>
                <a:lumOff val="35000"/>
              </a:schemeClr>
            </a:solidFill>
          </a:ln>
        </p:spPr>
      </p:pic>
    </p:spTree>
    <p:extLst>
      <p:ext uri="{BB962C8B-B14F-4D97-AF65-F5344CB8AC3E}">
        <p14:creationId xmlns:p14="http://schemas.microsoft.com/office/powerpoint/2010/main" val="222703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37B4-B9F6-6D46-B7C6-7BF402610DA9}"/>
              </a:ext>
            </a:extLst>
          </p:cNvPr>
          <p:cNvSpPr>
            <a:spLocks noGrp="1"/>
          </p:cNvSpPr>
          <p:nvPr>
            <p:ph type="title"/>
          </p:nvPr>
        </p:nvSpPr>
        <p:spPr>
          <a:xfrm>
            <a:off x="1261872" y="365760"/>
            <a:ext cx="9692640" cy="1325562"/>
          </a:xfrm>
        </p:spPr>
        <p:txBody>
          <a:bodyPr/>
          <a:lstStyle/>
          <a:p>
            <a:r>
              <a:rPr lang="en-US" dirty="0"/>
              <a:t>Apache Spark</a:t>
            </a:r>
          </a:p>
        </p:txBody>
      </p:sp>
      <p:sp>
        <p:nvSpPr>
          <p:cNvPr id="3" name="Content Placeholder 2">
            <a:extLst>
              <a:ext uri="{FF2B5EF4-FFF2-40B4-BE49-F238E27FC236}">
                <a16:creationId xmlns:a16="http://schemas.microsoft.com/office/drawing/2014/main" id="{1C3CB0D2-9D60-B04C-8B6F-C0768B7E0A37}"/>
              </a:ext>
            </a:extLst>
          </p:cNvPr>
          <p:cNvSpPr>
            <a:spLocks noGrp="1"/>
          </p:cNvSpPr>
          <p:nvPr>
            <p:ph idx="1"/>
          </p:nvPr>
        </p:nvSpPr>
        <p:spPr>
          <a:xfrm>
            <a:off x="1261872" y="1828800"/>
            <a:ext cx="8595360" cy="4351337"/>
          </a:xfrm>
        </p:spPr>
        <p:txBody>
          <a:bodyPr/>
          <a:lstStyle/>
          <a:p>
            <a:r>
              <a:rPr lang="en-US" dirty="0"/>
              <a:t>“Successor” to Apache Hadoop Framework</a:t>
            </a:r>
          </a:p>
          <a:p>
            <a:r>
              <a:rPr lang="en-US" dirty="0"/>
              <a:t>All-in-one Tooling</a:t>
            </a:r>
          </a:p>
          <a:p>
            <a:pPr lvl="1"/>
            <a:r>
              <a:rPr lang="en-US" dirty="0"/>
              <a:t>MapReduce, machine learning, batch, streaming …</a:t>
            </a:r>
          </a:p>
          <a:p>
            <a:pPr lvl="1"/>
            <a:r>
              <a:rPr lang="en-US" dirty="0"/>
              <a:t>Compatible with HDFS/Yarn and more</a:t>
            </a:r>
          </a:p>
          <a:p>
            <a:r>
              <a:rPr lang="en-US" dirty="0"/>
              <a:t>Spark MapReduce &gt; Hadoop’s MapReduce</a:t>
            </a:r>
          </a:p>
          <a:p>
            <a:pPr lvl="1"/>
            <a:r>
              <a:rPr lang="en-US" dirty="0"/>
              <a:t>In memory</a:t>
            </a:r>
          </a:p>
          <a:p>
            <a:pPr lvl="1"/>
            <a:r>
              <a:rPr lang="en-US" dirty="0"/>
              <a:t>DAG optimization – minimizes shuffling</a:t>
            </a:r>
          </a:p>
          <a:p>
            <a:r>
              <a:rPr lang="en-US" sz="2000" dirty="0"/>
              <a:t>Simpler API</a:t>
            </a:r>
          </a:p>
          <a:p>
            <a:pPr lvl="1"/>
            <a:r>
              <a:rPr lang="en-US" sz="1800" dirty="0"/>
              <a:t>Less boilerplate</a:t>
            </a:r>
          </a:p>
          <a:p>
            <a:pPr lvl="1"/>
            <a:r>
              <a:rPr lang="en-US" sz="1800" dirty="0"/>
              <a:t>More expressive</a:t>
            </a:r>
          </a:p>
          <a:p>
            <a:r>
              <a:rPr lang="en-US" sz="2000" dirty="0"/>
              <a:t>Languages: Scala, Java, Python, &amp; R</a:t>
            </a:r>
          </a:p>
          <a:p>
            <a:pPr lvl="1"/>
            <a:endParaRPr lang="en-US" dirty="0"/>
          </a:p>
          <a:p>
            <a:pPr lvl="1"/>
            <a:endParaRPr lang="en-US" dirty="0"/>
          </a:p>
          <a:p>
            <a:endParaRPr lang="en-US" dirty="0"/>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6CDF0C76-BEF7-EB4B-8C79-9786730EC2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11920" y="3322851"/>
            <a:ext cx="3158900" cy="2038000"/>
          </a:xfrm>
          <a:prstGeom prst="rect">
            <a:avLst/>
          </a:prstGeom>
        </p:spPr>
      </p:pic>
      <p:pic>
        <p:nvPicPr>
          <p:cNvPr id="5" name="Picture 4">
            <a:extLst>
              <a:ext uri="{FF2B5EF4-FFF2-40B4-BE49-F238E27FC236}">
                <a16:creationId xmlns:a16="http://schemas.microsoft.com/office/drawing/2014/main" id="{E8781A98-4D5D-C54A-8F98-4AAB66BA94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12325" y="1615653"/>
            <a:ext cx="3018692" cy="1569720"/>
          </a:xfrm>
          <a:prstGeom prst="rect">
            <a:avLst/>
          </a:prstGeom>
        </p:spPr>
      </p:pic>
    </p:spTree>
    <p:extLst>
      <p:ext uri="{BB962C8B-B14F-4D97-AF65-F5344CB8AC3E}">
        <p14:creationId xmlns:p14="http://schemas.microsoft.com/office/powerpoint/2010/main" val="156457497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325562"/>
          </a:xfrm>
        </p:spPr>
        <p:txBody>
          <a:bodyPr/>
          <a:lstStyle/>
          <a:p>
            <a:r>
              <a:rPr lang="en-US" dirty="0"/>
              <a:t>Hadoop MR vs Spark MR Analysis</a:t>
            </a:r>
          </a:p>
        </p:txBody>
      </p:sp>
      <p:sp>
        <p:nvSpPr>
          <p:cNvPr id="3" name="Content Placeholder 2"/>
          <p:cNvSpPr>
            <a:spLocks noGrp="1"/>
          </p:cNvSpPr>
          <p:nvPr>
            <p:ph idx="1"/>
          </p:nvPr>
        </p:nvSpPr>
        <p:spPr>
          <a:xfrm>
            <a:off x="1261872" y="1828800"/>
            <a:ext cx="9511636" cy="4351337"/>
          </a:xfrm>
        </p:spPr>
        <p:txBody>
          <a:bodyPr/>
          <a:lstStyle/>
          <a:p>
            <a:r>
              <a:rPr lang="en-US" b="1" dirty="0"/>
              <a:t>Goal</a:t>
            </a:r>
            <a:r>
              <a:rPr lang="en-US" dirty="0"/>
              <a:t>: Discover how Spark MapReduce performs </a:t>
            </a:r>
            <a:br>
              <a:rPr lang="en-US" dirty="0"/>
            </a:br>
            <a:r>
              <a:rPr lang="en-US" dirty="0"/>
              <a:t>against Hadoop MapReduce</a:t>
            </a:r>
            <a:endParaRPr lang="en-US" b="1" dirty="0"/>
          </a:p>
          <a:p>
            <a:r>
              <a:rPr lang="en-US" b="1" dirty="0"/>
              <a:t>Platform</a:t>
            </a:r>
            <a:r>
              <a:rPr lang="en-US" dirty="0"/>
              <a:t>: Amazon Web Services EC2</a:t>
            </a:r>
          </a:p>
          <a:p>
            <a:r>
              <a:rPr lang="en-US" b="1" dirty="0"/>
              <a:t>Nodes in Cluster</a:t>
            </a:r>
            <a:r>
              <a:rPr lang="en-US" dirty="0"/>
              <a:t>: 4</a:t>
            </a:r>
          </a:p>
          <a:p>
            <a:pPr lvl="1"/>
            <a:r>
              <a:rPr lang="en-US" dirty="0"/>
              <a:t>1 vCPU</a:t>
            </a:r>
          </a:p>
          <a:p>
            <a:pPr lvl="1"/>
            <a:r>
              <a:rPr lang="en-US" dirty="0"/>
              <a:t>1 GB memory</a:t>
            </a:r>
          </a:p>
          <a:p>
            <a:pPr lvl="1"/>
            <a:r>
              <a:rPr lang="en-US" dirty="0"/>
              <a:t>8 GB Storage</a:t>
            </a:r>
          </a:p>
          <a:p>
            <a:pPr lvl="1"/>
            <a:r>
              <a:rPr lang="en-US" dirty="0"/>
              <a:t>Hadoop File System &amp; Hadoop YARN</a:t>
            </a:r>
          </a:p>
          <a:p>
            <a:r>
              <a:rPr lang="en-US" b="1" dirty="0"/>
              <a:t>Task</a:t>
            </a:r>
            <a:r>
              <a:rPr lang="en-US" dirty="0"/>
              <a:t>: Read 3,441,197 Spotify songs </a:t>
            </a:r>
            <a:br>
              <a:rPr lang="en-US" dirty="0"/>
            </a:br>
            <a:r>
              <a:rPr lang="en-US" dirty="0"/>
              <a:t>(369 MB) from a .csv, then show </a:t>
            </a:r>
            <a:br>
              <a:rPr lang="en-US" dirty="0"/>
            </a:br>
            <a:r>
              <a:rPr lang="en-US" dirty="0"/>
              <a:t>artists by how many plays they have.</a:t>
            </a:r>
          </a:p>
        </p:txBody>
      </p:sp>
      <p:pic>
        <p:nvPicPr>
          <p:cNvPr id="4" name="Picture 3"/>
          <p:cNvPicPr>
            <a:picLocks noChangeAspect="1"/>
          </p:cNvPicPr>
          <p:nvPr/>
        </p:nvPicPr>
        <p:blipFill>
          <a:blip r:embed="rId3"/>
          <a:stretch>
            <a:fillRect/>
          </a:stretch>
        </p:blipFill>
        <p:spPr>
          <a:xfrm>
            <a:off x="5943600" y="3276600"/>
            <a:ext cx="304800" cy="304800"/>
          </a:xfrm>
          <a:prstGeom prst="rect">
            <a:avLst/>
          </a:prstGeom>
        </p:spPr>
      </p:pic>
      <p:pic>
        <p:nvPicPr>
          <p:cNvPr id="7" name="Picture 6">
            <a:extLst>
              <a:ext uri="{FF2B5EF4-FFF2-40B4-BE49-F238E27FC236}">
                <a16:creationId xmlns:a16="http://schemas.microsoft.com/office/drawing/2014/main" id="{0FC4D8D1-E502-AB4D-96BB-2AF3B6F328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7312" y="1877080"/>
            <a:ext cx="1757369" cy="1757369"/>
          </a:xfrm>
          <a:prstGeom prst="rect">
            <a:avLst/>
          </a:prstGeom>
          <a:ln>
            <a:noFill/>
          </a:ln>
          <a:effectLst>
            <a:glow rad="63500">
              <a:schemeClr val="accent1">
                <a:satMod val="175000"/>
                <a:alpha val="40000"/>
              </a:schemeClr>
            </a:glow>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4E1134E-731C-834A-805D-C8F068972C4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67312" y="4402609"/>
            <a:ext cx="1757369" cy="1448532"/>
          </a:xfrm>
          <a:prstGeom prst="rect">
            <a:avLst/>
          </a:prstGeom>
          <a:ln>
            <a:solidFill>
              <a:schemeClr val="bg1">
                <a:lumMod val="85000"/>
              </a:schemeClr>
            </a:solidFill>
          </a:ln>
          <a:effectLst>
            <a:glow rad="63500">
              <a:schemeClr val="accent1">
                <a:satMod val="175000"/>
                <a:alpha val="40000"/>
              </a:schemeClr>
            </a:glow>
          </a:effectLst>
        </p:spPr>
      </p:pic>
    </p:spTree>
    <p:extLst>
      <p:ext uri="{BB962C8B-B14F-4D97-AF65-F5344CB8AC3E}">
        <p14:creationId xmlns:p14="http://schemas.microsoft.com/office/powerpoint/2010/main" val="82343485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DA01-1D18-4841-B790-C659DA881E76}"/>
              </a:ext>
            </a:extLst>
          </p:cNvPr>
          <p:cNvSpPr>
            <a:spLocks noGrp="1"/>
          </p:cNvSpPr>
          <p:nvPr>
            <p:ph type="title"/>
          </p:nvPr>
        </p:nvSpPr>
        <p:spPr/>
        <p:txBody>
          <a:bodyPr/>
          <a:lstStyle/>
          <a:p>
            <a:pPr algn="ctr"/>
            <a:r>
              <a:rPr lang="en-US"/>
              <a:t>Task </a:t>
            </a:r>
            <a:r>
              <a:rPr lang="en-US" dirty="0"/>
              <a:t>Workflow</a:t>
            </a:r>
          </a:p>
        </p:txBody>
      </p:sp>
      <p:sp>
        <p:nvSpPr>
          <p:cNvPr id="3" name="Content Placeholder 2">
            <a:extLst>
              <a:ext uri="{FF2B5EF4-FFF2-40B4-BE49-F238E27FC236}">
                <a16:creationId xmlns:a16="http://schemas.microsoft.com/office/drawing/2014/main" id="{151B85DC-2A87-A548-AABE-BEAE1065A0FF}"/>
              </a:ext>
            </a:extLst>
          </p:cNvPr>
          <p:cNvSpPr>
            <a:spLocks noGrp="1"/>
          </p:cNvSpPr>
          <p:nvPr>
            <p:ph idx="1"/>
          </p:nvPr>
        </p:nvSpPr>
        <p:spPr>
          <a:xfrm>
            <a:off x="1261872" y="1828801"/>
            <a:ext cx="8595360" cy="2030506"/>
          </a:xfrm>
        </p:spPr>
        <p:txBody>
          <a:bodyPr>
            <a:normAutofit lnSpcReduction="10000"/>
          </a:bodyPr>
          <a:lstStyle/>
          <a:p>
            <a:r>
              <a:rPr lang="en-US" dirty="0"/>
              <a:t>1) </a:t>
            </a:r>
            <a:r>
              <a:rPr lang="en-US" b="1" dirty="0"/>
              <a:t>Map</a:t>
            </a:r>
            <a:r>
              <a:rPr lang="en-US" dirty="0"/>
              <a:t>: For each </a:t>
            </a:r>
            <a:r>
              <a:rPr lang="en-US" b="1" dirty="0"/>
              <a:t>3</a:t>
            </a:r>
            <a:r>
              <a:rPr lang="en-US" dirty="0"/>
              <a:t> input splits, the </a:t>
            </a:r>
            <a:r>
              <a:rPr lang="en-US" b="1" dirty="0"/>
              <a:t>3</a:t>
            </a:r>
            <a:r>
              <a:rPr lang="en-US" dirty="0"/>
              <a:t> worker nodes reads each song info and maps each input to a </a:t>
            </a:r>
            <a:r>
              <a:rPr lang="en-US" dirty="0" err="1"/>
              <a:t>key:value</a:t>
            </a:r>
            <a:r>
              <a:rPr lang="en-US" dirty="0"/>
              <a:t> pair of </a:t>
            </a:r>
            <a:r>
              <a:rPr lang="en-US" dirty="0">
                <a:solidFill>
                  <a:srgbClr val="FF0000"/>
                </a:solidFill>
              </a:rPr>
              <a:t>&lt;ARTIST, PLAYCOUNT&gt;</a:t>
            </a:r>
          </a:p>
          <a:p>
            <a:r>
              <a:rPr lang="en-US" dirty="0"/>
              <a:t>2) </a:t>
            </a:r>
            <a:r>
              <a:rPr lang="en-US" b="1" dirty="0"/>
              <a:t>Shuffle</a:t>
            </a:r>
            <a:r>
              <a:rPr lang="en-US" dirty="0"/>
              <a:t>: </a:t>
            </a:r>
            <a:r>
              <a:rPr lang="en-US" dirty="0" err="1"/>
              <a:t>key:value</a:t>
            </a:r>
            <a:r>
              <a:rPr lang="en-US" dirty="0"/>
              <a:t> pairs are sorted and pairs of the same ARTIST are sent to the same partition</a:t>
            </a:r>
          </a:p>
          <a:p>
            <a:r>
              <a:rPr lang="en-US" dirty="0"/>
              <a:t>3) </a:t>
            </a:r>
            <a:r>
              <a:rPr lang="en-US" b="1" dirty="0"/>
              <a:t>Reduce</a:t>
            </a:r>
            <a:r>
              <a:rPr lang="en-US" dirty="0"/>
              <a:t>: The </a:t>
            </a:r>
            <a:r>
              <a:rPr lang="en-US" b="1" dirty="0"/>
              <a:t>3</a:t>
            </a:r>
            <a:r>
              <a:rPr lang="en-US" dirty="0"/>
              <a:t> worker nodes reduce the partitions and output </a:t>
            </a:r>
            <a:br>
              <a:rPr lang="en-US" dirty="0"/>
            </a:br>
            <a:r>
              <a:rPr lang="en-US" dirty="0">
                <a:solidFill>
                  <a:srgbClr val="FF0000"/>
                </a:solidFill>
              </a:rPr>
              <a:t>&lt;ARTIST, TOTAL_PLAYCOUNT&gt;</a:t>
            </a:r>
          </a:p>
          <a:p>
            <a:endParaRPr lang="en-US" dirty="0"/>
          </a:p>
        </p:txBody>
      </p:sp>
      <p:pic>
        <p:nvPicPr>
          <p:cNvPr id="5" name="Picture 4">
            <a:extLst>
              <a:ext uri="{FF2B5EF4-FFF2-40B4-BE49-F238E27FC236}">
                <a16:creationId xmlns:a16="http://schemas.microsoft.com/office/drawing/2014/main" id="{21DFB34A-4399-0942-9E7E-662B8F2761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41811" y="4299302"/>
            <a:ext cx="1813073" cy="2286486"/>
          </a:xfrm>
          <a:prstGeom prst="rect">
            <a:avLst/>
          </a:prstGeom>
        </p:spPr>
      </p:pic>
      <p:pic>
        <p:nvPicPr>
          <p:cNvPr id="7" name="Picture 6">
            <a:extLst>
              <a:ext uri="{FF2B5EF4-FFF2-40B4-BE49-F238E27FC236}">
                <a16:creationId xmlns:a16="http://schemas.microsoft.com/office/drawing/2014/main" id="{CFAE7009-85BE-7D40-AA48-ACE40B632E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0536" y="4268001"/>
            <a:ext cx="2353445" cy="2317787"/>
          </a:xfrm>
          <a:prstGeom prst="rect">
            <a:avLst/>
          </a:prstGeom>
        </p:spPr>
      </p:pic>
      <p:sp>
        <p:nvSpPr>
          <p:cNvPr id="8" name="TextBox 7">
            <a:extLst>
              <a:ext uri="{FF2B5EF4-FFF2-40B4-BE49-F238E27FC236}">
                <a16:creationId xmlns:a16="http://schemas.microsoft.com/office/drawing/2014/main" id="{6E5551FC-0A8D-4C45-BD68-6EE3724312BD}"/>
              </a:ext>
            </a:extLst>
          </p:cNvPr>
          <p:cNvSpPr txBox="1"/>
          <p:nvPr/>
        </p:nvSpPr>
        <p:spPr>
          <a:xfrm>
            <a:off x="3015484" y="3925155"/>
            <a:ext cx="1465729" cy="276999"/>
          </a:xfrm>
          <a:prstGeom prst="rect">
            <a:avLst/>
          </a:prstGeom>
          <a:noFill/>
        </p:spPr>
        <p:txBody>
          <a:bodyPr wrap="square" rtlCol="0">
            <a:spAutoFit/>
          </a:bodyPr>
          <a:lstStyle/>
          <a:p>
            <a:r>
              <a:rPr lang="en-US" sz="1200" dirty="0"/>
              <a:t>Hadoop Output</a:t>
            </a:r>
          </a:p>
        </p:txBody>
      </p:sp>
      <p:sp>
        <p:nvSpPr>
          <p:cNvPr id="9" name="TextBox 8">
            <a:extLst>
              <a:ext uri="{FF2B5EF4-FFF2-40B4-BE49-F238E27FC236}">
                <a16:creationId xmlns:a16="http://schemas.microsoft.com/office/drawing/2014/main" id="{8B46E856-21D4-C94B-BFAB-C0C27814DBDF}"/>
              </a:ext>
            </a:extLst>
          </p:cNvPr>
          <p:cNvSpPr txBox="1"/>
          <p:nvPr/>
        </p:nvSpPr>
        <p:spPr>
          <a:xfrm>
            <a:off x="6864393" y="3985981"/>
            <a:ext cx="1465729" cy="276999"/>
          </a:xfrm>
          <a:prstGeom prst="rect">
            <a:avLst/>
          </a:prstGeom>
          <a:noFill/>
        </p:spPr>
        <p:txBody>
          <a:bodyPr wrap="square" rtlCol="0">
            <a:spAutoFit/>
          </a:bodyPr>
          <a:lstStyle/>
          <a:p>
            <a:r>
              <a:rPr lang="en-US" sz="1200" dirty="0"/>
              <a:t>Spark Output</a:t>
            </a:r>
          </a:p>
        </p:txBody>
      </p:sp>
    </p:spTree>
    <p:extLst>
      <p:ext uri="{BB962C8B-B14F-4D97-AF65-F5344CB8AC3E}">
        <p14:creationId xmlns:p14="http://schemas.microsoft.com/office/powerpoint/2010/main" val="168892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F90909-CA39-C641-822E-D55BAE9454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35040" y="989182"/>
            <a:ext cx="4981213" cy="1439817"/>
          </a:xfrm>
          <a:prstGeom prst="rect">
            <a:avLst/>
          </a:prstGeom>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78AE48C-99D4-AE4A-8058-0BED65CFF7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447" y="3148140"/>
            <a:ext cx="5625488" cy="3043233"/>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B9BA92C-6BBB-E749-9F14-DE4E333C42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447" y="989182"/>
            <a:ext cx="5580063" cy="130483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F153CCA5-8660-F349-A43D-57A17C1CCA3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7789" y="3870963"/>
            <a:ext cx="4487080" cy="1597585"/>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B0484BAB-A8FF-1E44-8ED7-C30C18BCEB1A}"/>
              </a:ext>
            </a:extLst>
          </p:cNvPr>
          <p:cNvSpPr txBox="1"/>
          <p:nvPr/>
        </p:nvSpPr>
        <p:spPr>
          <a:xfrm>
            <a:off x="130447" y="430306"/>
            <a:ext cx="5580063" cy="369332"/>
          </a:xfrm>
          <a:prstGeom prst="rect">
            <a:avLst/>
          </a:prstGeom>
          <a:noFill/>
        </p:spPr>
        <p:txBody>
          <a:bodyPr wrap="square" rtlCol="0">
            <a:spAutoFit/>
          </a:bodyPr>
          <a:lstStyle/>
          <a:p>
            <a:pPr algn="ctr"/>
            <a:r>
              <a:rPr lang="en-US" dirty="0"/>
              <a:t>AWS Console</a:t>
            </a:r>
          </a:p>
        </p:txBody>
      </p:sp>
      <p:sp>
        <p:nvSpPr>
          <p:cNvPr id="14" name="TextBox 13">
            <a:extLst>
              <a:ext uri="{FF2B5EF4-FFF2-40B4-BE49-F238E27FC236}">
                <a16:creationId xmlns:a16="http://schemas.microsoft.com/office/drawing/2014/main" id="{74D3EB5D-CCCC-6E4F-BD8E-D0023186EBAB}"/>
              </a:ext>
            </a:extLst>
          </p:cNvPr>
          <p:cNvSpPr txBox="1"/>
          <p:nvPr/>
        </p:nvSpPr>
        <p:spPr>
          <a:xfrm>
            <a:off x="175872" y="2778808"/>
            <a:ext cx="5580063" cy="369332"/>
          </a:xfrm>
          <a:prstGeom prst="rect">
            <a:avLst/>
          </a:prstGeom>
          <a:noFill/>
        </p:spPr>
        <p:txBody>
          <a:bodyPr wrap="square" rtlCol="0">
            <a:spAutoFit/>
          </a:bodyPr>
          <a:lstStyle/>
          <a:p>
            <a:pPr algn="ctr"/>
            <a:r>
              <a:rPr lang="en-US" dirty="0"/>
              <a:t>YARN Web UI</a:t>
            </a:r>
          </a:p>
        </p:txBody>
      </p:sp>
      <p:sp>
        <p:nvSpPr>
          <p:cNvPr id="15" name="TextBox 14">
            <a:extLst>
              <a:ext uri="{FF2B5EF4-FFF2-40B4-BE49-F238E27FC236}">
                <a16:creationId xmlns:a16="http://schemas.microsoft.com/office/drawing/2014/main" id="{111667AF-3F3E-7C4E-B830-DEBC7F619310}"/>
              </a:ext>
            </a:extLst>
          </p:cNvPr>
          <p:cNvSpPr txBox="1"/>
          <p:nvPr/>
        </p:nvSpPr>
        <p:spPr>
          <a:xfrm>
            <a:off x="5710510" y="563211"/>
            <a:ext cx="5580063" cy="369332"/>
          </a:xfrm>
          <a:prstGeom prst="rect">
            <a:avLst/>
          </a:prstGeom>
          <a:noFill/>
        </p:spPr>
        <p:txBody>
          <a:bodyPr wrap="square" rtlCol="0">
            <a:spAutoFit/>
          </a:bodyPr>
          <a:lstStyle/>
          <a:p>
            <a:pPr algn="ctr"/>
            <a:r>
              <a:rPr lang="en-US" dirty="0"/>
              <a:t>Schema &amp; Records</a:t>
            </a:r>
          </a:p>
        </p:txBody>
      </p:sp>
      <p:sp>
        <p:nvSpPr>
          <p:cNvPr id="16" name="TextBox 15">
            <a:extLst>
              <a:ext uri="{FF2B5EF4-FFF2-40B4-BE49-F238E27FC236}">
                <a16:creationId xmlns:a16="http://schemas.microsoft.com/office/drawing/2014/main" id="{41EEA0CE-45E6-9B41-A759-DED93124B3C4}"/>
              </a:ext>
            </a:extLst>
          </p:cNvPr>
          <p:cNvSpPr txBox="1"/>
          <p:nvPr/>
        </p:nvSpPr>
        <p:spPr>
          <a:xfrm>
            <a:off x="5591297" y="3316965"/>
            <a:ext cx="5580063" cy="369332"/>
          </a:xfrm>
          <a:prstGeom prst="rect">
            <a:avLst/>
          </a:prstGeom>
          <a:noFill/>
        </p:spPr>
        <p:txBody>
          <a:bodyPr wrap="square" rtlCol="0">
            <a:spAutoFit/>
          </a:bodyPr>
          <a:lstStyle/>
          <a:p>
            <a:pPr algn="ctr"/>
            <a:r>
              <a:rPr lang="en-US" dirty="0"/>
              <a:t>CPU Utilization</a:t>
            </a:r>
          </a:p>
        </p:txBody>
      </p:sp>
    </p:spTree>
    <p:extLst>
      <p:ext uri="{BB962C8B-B14F-4D97-AF65-F5344CB8AC3E}">
        <p14:creationId xmlns:p14="http://schemas.microsoft.com/office/powerpoint/2010/main" val="255378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0E99ED6D-365F-4CAE-942F-ECA78F74BD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2E484E9-AC13-5E4B-A881-37CEE89F1A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8174" y="643467"/>
            <a:ext cx="9173692" cy="5571066"/>
          </a:xfrm>
          <a:prstGeom prst="rect">
            <a:avLst/>
          </a:prstGeom>
        </p:spPr>
      </p:pic>
      <p:sp>
        <p:nvSpPr>
          <p:cNvPr id="21" name="Rectangle 15">
            <a:extLst>
              <a:ext uri="{FF2B5EF4-FFF2-40B4-BE49-F238E27FC236}">
                <a16:creationId xmlns:a16="http://schemas.microsoft.com/office/drawing/2014/main" id="{CD0FF873-0D97-4AE7-A97E-539910376D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208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3D50B8-1D27-420D-BA4A-249914120C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18CDC34-0F26-409D-B10F-578D4DCC46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EFBB176-B6C1-4B5A-AADA-F930947E09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9E98CB32-64A4-5E4F-9299-A4DCFC9BBC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1402" y="640081"/>
            <a:ext cx="3607226" cy="4170460"/>
          </a:xfrm>
          <a:prstGeom prst="rect">
            <a:avLst/>
          </a:prstGeom>
        </p:spPr>
      </p:pic>
      <p:pic>
        <p:nvPicPr>
          <p:cNvPr id="6" name="Picture 5">
            <a:extLst>
              <a:ext uri="{FF2B5EF4-FFF2-40B4-BE49-F238E27FC236}">
                <a16:creationId xmlns:a16="http://schemas.microsoft.com/office/drawing/2014/main" id="{FE8D26B5-0636-F648-85D2-585232879E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35886" y="2219753"/>
            <a:ext cx="4616874" cy="665895"/>
          </a:xfrm>
          <a:prstGeom prst="rect">
            <a:avLst/>
          </a:prstGeom>
        </p:spPr>
      </p:pic>
      <p:sp>
        <p:nvSpPr>
          <p:cNvPr id="2" name="Title 1">
            <a:extLst>
              <a:ext uri="{FF2B5EF4-FFF2-40B4-BE49-F238E27FC236}">
                <a16:creationId xmlns:a16="http://schemas.microsoft.com/office/drawing/2014/main" id="{B187C32E-E40E-5E42-85AF-748346CA7393}"/>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a:t>Setup Code</a:t>
            </a:r>
          </a:p>
        </p:txBody>
      </p:sp>
      <p:sp>
        <p:nvSpPr>
          <p:cNvPr id="12" name="TextBox 11">
            <a:extLst>
              <a:ext uri="{FF2B5EF4-FFF2-40B4-BE49-F238E27FC236}">
                <a16:creationId xmlns:a16="http://schemas.microsoft.com/office/drawing/2014/main" id="{97AE42BA-B462-5F4E-BFBB-0D36E07C6223}"/>
              </a:ext>
            </a:extLst>
          </p:cNvPr>
          <p:cNvSpPr txBox="1"/>
          <p:nvPr/>
        </p:nvSpPr>
        <p:spPr>
          <a:xfrm>
            <a:off x="6088303" y="1694974"/>
            <a:ext cx="4512039" cy="369332"/>
          </a:xfrm>
          <a:prstGeom prst="rect">
            <a:avLst/>
          </a:prstGeom>
          <a:noFill/>
        </p:spPr>
        <p:txBody>
          <a:bodyPr wrap="square" rtlCol="0">
            <a:spAutoFit/>
          </a:bodyPr>
          <a:lstStyle/>
          <a:p>
            <a:pPr algn="ctr"/>
            <a:r>
              <a:rPr lang="en-US" dirty="0"/>
              <a:t>Spark</a:t>
            </a:r>
          </a:p>
        </p:txBody>
      </p:sp>
      <p:sp>
        <p:nvSpPr>
          <p:cNvPr id="16" name="TextBox 15">
            <a:extLst>
              <a:ext uri="{FF2B5EF4-FFF2-40B4-BE49-F238E27FC236}">
                <a16:creationId xmlns:a16="http://schemas.microsoft.com/office/drawing/2014/main" id="{15E4BEF6-3E5E-7C4C-AAEE-84CBB419DD1B}"/>
              </a:ext>
            </a:extLst>
          </p:cNvPr>
          <p:cNvSpPr txBox="1"/>
          <p:nvPr/>
        </p:nvSpPr>
        <p:spPr>
          <a:xfrm>
            <a:off x="1149696" y="232649"/>
            <a:ext cx="4512039" cy="369332"/>
          </a:xfrm>
          <a:prstGeom prst="rect">
            <a:avLst/>
          </a:prstGeom>
          <a:noFill/>
        </p:spPr>
        <p:txBody>
          <a:bodyPr wrap="square" rtlCol="0">
            <a:spAutoFit/>
          </a:bodyPr>
          <a:lstStyle/>
          <a:p>
            <a:pPr algn="ctr"/>
            <a:r>
              <a:rPr lang="en-US" dirty="0"/>
              <a:t>Hadoop</a:t>
            </a:r>
          </a:p>
        </p:txBody>
      </p:sp>
    </p:spTree>
    <p:extLst>
      <p:ext uri="{BB962C8B-B14F-4D97-AF65-F5344CB8AC3E}">
        <p14:creationId xmlns:p14="http://schemas.microsoft.com/office/powerpoint/2010/main" val="2392275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3652-20D4-2847-BFB7-6842175572B7}"/>
              </a:ext>
            </a:extLst>
          </p:cNvPr>
          <p:cNvSpPr>
            <a:spLocks noGrp="1"/>
          </p:cNvSpPr>
          <p:nvPr>
            <p:ph type="title"/>
          </p:nvPr>
        </p:nvSpPr>
        <p:spPr>
          <a:xfrm>
            <a:off x="1261872" y="365760"/>
            <a:ext cx="9692640" cy="1325562"/>
          </a:xfrm>
        </p:spPr>
        <p:txBody>
          <a:bodyPr/>
          <a:lstStyle/>
          <a:p>
            <a:pPr algn="ctr"/>
            <a:r>
              <a:rPr lang="en-US"/>
              <a:t>Overview</a:t>
            </a:r>
            <a:endParaRPr lang="en-US" dirty="0"/>
          </a:p>
        </p:txBody>
      </p:sp>
      <p:sp>
        <p:nvSpPr>
          <p:cNvPr id="3" name="Content Placeholder 2">
            <a:extLst>
              <a:ext uri="{FF2B5EF4-FFF2-40B4-BE49-F238E27FC236}">
                <a16:creationId xmlns:a16="http://schemas.microsoft.com/office/drawing/2014/main" id="{9DCEE7DB-1812-E74C-BC58-FEEDC2A22688}"/>
              </a:ext>
            </a:extLst>
          </p:cNvPr>
          <p:cNvSpPr>
            <a:spLocks noGrp="1"/>
          </p:cNvSpPr>
          <p:nvPr>
            <p:ph idx="1"/>
          </p:nvPr>
        </p:nvSpPr>
        <p:spPr>
          <a:xfrm>
            <a:off x="883049" y="1840675"/>
            <a:ext cx="10450286" cy="4351337"/>
          </a:xfrm>
        </p:spPr>
        <p:txBody>
          <a:bodyPr/>
          <a:lstStyle/>
          <a:p>
            <a:pPr lvl="0"/>
            <a:r>
              <a:rPr lang="en-US" b="1" dirty="0"/>
              <a:t>What is MapReduce </a:t>
            </a:r>
            <a:r>
              <a:rPr lang="en-US" dirty="0"/>
              <a:t>– Basic Fundamentals</a:t>
            </a:r>
          </a:p>
          <a:p>
            <a:pPr lvl="0"/>
            <a:r>
              <a:rPr lang="en-US" b="1" dirty="0"/>
              <a:t>History of MapReduce </a:t>
            </a:r>
            <a:r>
              <a:rPr lang="en-US" dirty="0"/>
              <a:t>– Why MapReduce Came to Be</a:t>
            </a:r>
          </a:p>
          <a:p>
            <a:pPr lvl="0"/>
            <a:r>
              <a:rPr lang="en-US" b="1" dirty="0"/>
              <a:t>Current Developments of MapReduce </a:t>
            </a:r>
            <a:r>
              <a:rPr lang="en-US" dirty="0"/>
              <a:t>– Where is MapReduce Going</a:t>
            </a:r>
          </a:p>
          <a:p>
            <a:r>
              <a:rPr lang="en-US" b="1" dirty="0"/>
              <a:t>Hadoop Ecosystem </a:t>
            </a:r>
            <a:r>
              <a:rPr lang="en-US" dirty="0"/>
              <a:t>– Pushing MapReduce/Big Data/Distributed Systems Forward</a:t>
            </a:r>
          </a:p>
          <a:p>
            <a:pPr lvl="1"/>
            <a:r>
              <a:rPr lang="en-US" dirty="0"/>
              <a:t>Apache Hadoop vs Apache Spark</a:t>
            </a:r>
          </a:p>
        </p:txBody>
      </p:sp>
    </p:spTree>
    <p:extLst>
      <p:ext uri="{BB962C8B-B14F-4D97-AF65-F5344CB8AC3E}">
        <p14:creationId xmlns:p14="http://schemas.microsoft.com/office/powerpoint/2010/main" val="275780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3D50B8-1D27-420D-BA4A-249914120C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18CDC34-0F26-409D-B10F-578D4DCC46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EFBB176-B6C1-4B5A-AADA-F930947E09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87C32E-E40E-5E42-85AF-748346CA7393}"/>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a:t>Mapper Code</a:t>
            </a:r>
          </a:p>
        </p:txBody>
      </p:sp>
      <p:sp>
        <p:nvSpPr>
          <p:cNvPr id="12" name="TextBox 11">
            <a:extLst>
              <a:ext uri="{FF2B5EF4-FFF2-40B4-BE49-F238E27FC236}">
                <a16:creationId xmlns:a16="http://schemas.microsoft.com/office/drawing/2014/main" id="{97AE42BA-B462-5F4E-BFBB-0D36E07C6223}"/>
              </a:ext>
            </a:extLst>
          </p:cNvPr>
          <p:cNvSpPr txBox="1"/>
          <p:nvPr/>
        </p:nvSpPr>
        <p:spPr>
          <a:xfrm>
            <a:off x="6088303" y="1694974"/>
            <a:ext cx="4512039" cy="369332"/>
          </a:xfrm>
          <a:prstGeom prst="rect">
            <a:avLst/>
          </a:prstGeom>
          <a:noFill/>
        </p:spPr>
        <p:txBody>
          <a:bodyPr wrap="square" rtlCol="0">
            <a:spAutoFit/>
          </a:bodyPr>
          <a:lstStyle/>
          <a:p>
            <a:pPr algn="ctr"/>
            <a:r>
              <a:rPr lang="en-US" dirty="0"/>
              <a:t>Spark</a:t>
            </a:r>
          </a:p>
        </p:txBody>
      </p:sp>
      <p:sp>
        <p:nvSpPr>
          <p:cNvPr id="16" name="TextBox 15">
            <a:extLst>
              <a:ext uri="{FF2B5EF4-FFF2-40B4-BE49-F238E27FC236}">
                <a16:creationId xmlns:a16="http://schemas.microsoft.com/office/drawing/2014/main" id="{15E4BEF6-3E5E-7C4C-AAEE-84CBB419DD1B}"/>
              </a:ext>
            </a:extLst>
          </p:cNvPr>
          <p:cNvSpPr txBox="1"/>
          <p:nvPr/>
        </p:nvSpPr>
        <p:spPr>
          <a:xfrm>
            <a:off x="1149696" y="232649"/>
            <a:ext cx="4512039" cy="369332"/>
          </a:xfrm>
          <a:prstGeom prst="rect">
            <a:avLst/>
          </a:prstGeom>
          <a:noFill/>
        </p:spPr>
        <p:txBody>
          <a:bodyPr wrap="square" rtlCol="0">
            <a:spAutoFit/>
          </a:bodyPr>
          <a:lstStyle/>
          <a:p>
            <a:pPr algn="ctr"/>
            <a:r>
              <a:rPr lang="en-US" dirty="0"/>
              <a:t>Hadoop</a:t>
            </a:r>
          </a:p>
        </p:txBody>
      </p:sp>
      <p:pic>
        <p:nvPicPr>
          <p:cNvPr id="11" name="Picture 10">
            <a:extLst>
              <a:ext uri="{FF2B5EF4-FFF2-40B4-BE49-F238E27FC236}">
                <a16:creationId xmlns:a16="http://schemas.microsoft.com/office/drawing/2014/main" id="{0BFA2223-B10B-284B-AE8B-BC23D1FC27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8509" y="601980"/>
            <a:ext cx="3057804" cy="4291561"/>
          </a:xfrm>
          <a:prstGeom prst="rect">
            <a:avLst/>
          </a:prstGeom>
        </p:spPr>
      </p:pic>
      <p:pic>
        <p:nvPicPr>
          <p:cNvPr id="3" name="Picture 2">
            <a:extLst>
              <a:ext uri="{FF2B5EF4-FFF2-40B4-BE49-F238E27FC236}">
                <a16:creationId xmlns:a16="http://schemas.microsoft.com/office/drawing/2014/main" id="{A204A634-40B4-364D-A90B-C3339E49D4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8303" y="2140506"/>
            <a:ext cx="4708090" cy="1926446"/>
          </a:xfrm>
          <a:prstGeom prst="rect">
            <a:avLst/>
          </a:prstGeom>
        </p:spPr>
      </p:pic>
    </p:spTree>
    <p:extLst>
      <p:ext uri="{BB962C8B-B14F-4D97-AF65-F5344CB8AC3E}">
        <p14:creationId xmlns:p14="http://schemas.microsoft.com/office/powerpoint/2010/main" val="93256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3D50B8-1D27-420D-BA4A-249914120C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18CDC34-0F26-409D-B10F-578D4DCC46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2EFBB176-B6C1-4B5A-AADA-F930947E09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187C32E-E40E-5E42-85AF-748346CA7393}"/>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a:t>Reducer Code</a:t>
            </a:r>
          </a:p>
        </p:txBody>
      </p:sp>
      <p:sp>
        <p:nvSpPr>
          <p:cNvPr id="12" name="TextBox 11">
            <a:extLst>
              <a:ext uri="{FF2B5EF4-FFF2-40B4-BE49-F238E27FC236}">
                <a16:creationId xmlns:a16="http://schemas.microsoft.com/office/drawing/2014/main" id="{97AE42BA-B462-5F4E-BFBB-0D36E07C6223}"/>
              </a:ext>
            </a:extLst>
          </p:cNvPr>
          <p:cNvSpPr txBox="1"/>
          <p:nvPr/>
        </p:nvSpPr>
        <p:spPr>
          <a:xfrm>
            <a:off x="6449757" y="1029956"/>
            <a:ext cx="4512039" cy="369332"/>
          </a:xfrm>
          <a:prstGeom prst="rect">
            <a:avLst/>
          </a:prstGeom>
          <a:noFill/>
        </p:spPr>
        <p:txBody>
          <a:bodyPr wrap="square" rtlCol="0">
            <a:spAutoFit/>
          </a:bodyPr>
          <a:lstStyle/>
          <a:p>
            <a:pPr algn="ctr"/>
            <a:r>
              <a:rPr lang="en-US" dirty="0"/>
              <a:t>Spark</a:t>
            </a:r>
          </a:p>
        </p:txBody>
      </p:sp>
      <p:sp>
        <p:nvSpPr>
          <p:cNvPr id="16" name="TextBox 15">
            <a:extLst>
              <a:ext uri="{FF2B5EF4-FFF2-40B4-BE49-F238E27FC236}">
                <a16:creationId xmlns:a16="http://schemas.microsoft.com/office/drawing/2014/main" id="{15E4BEF6-3E5E-7C4C-AAEE-84CBB419DD1B}"/>
              </a:ext>
            </a:extLst>
          </p:cNvPr>
          <p:cNvSpPr txBox="1"/>
          <p:nvPr/>
        </p:nvSpPr>
        <p:spPr>
          <a:xfrm>
            <a:off x="1149696" y="232649"/>
            <a:ext cx="4512039" cy="369332"/>
          </a:xfrm>
          <a:prstGeom prst="rect">
            <a:avLst/>
          </a:prstGeom>
          <a:noFill/>
        </p:spPr>
        <p:txBody>
          <a:bodyPr wrap="square" rtlCol="0">
            <a:spAutoFit/>
          </a:bodyPr>
          <a:lstStyle/>
          <a:p>
            <a:pPr algn="ctr"/>
            <a:r>
              <a:rPr lang="en-US" dirty="0"/>
              <a:t>Hadoop</a:t>
            </a:r>
          </a:p>
        </p:txBody>
      </p:sp>
      <p:pic>
        <p:nvPicPr>
          <p:cNvPr id="4" name="Picture 3">
            <a:extLst>
              <a:ext uri="{FF2B5EF4-FFF2-40B4-BE49-F238E27FC236}">
                <a16:creationId xmlns:a16="http://schemas.microsoft.com/office/drawing/2014/main" id="{448DBEC0-80FF-7E4A-8395-5E92C8579F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5165" y="757428"/>
            <a:ext cx="4506570" cy="4008701"/>
          </a:xfrm>
          <a:prstGeom prst="rect">
            <a:avLst/>
          </a:prstGeom>
        </p:spPr>
      </p:pic>
      <p:pic>
        <p:nvPicPr>
          <p:cNvPr id="5" name="Picture 4">
            <a:extLst>
              <a:ext uri="{FF2B5EF4-FFF2-40B4-BE49-F238E27FC236}">
                <a16:creationId xmlns:a16="http://schemas.microsoft.com/office/drawing/2014/main" id="{8F77B4E0-B762-7D44-B790-E3E58AFD15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6901" y="1572093"/>
            <a:ext cx="4777749" cy="2380938"/>
          </a:xfrm>
          <a:prstGeom prst="rect">
            <a:avLst/>
          </a:prstGeom>
        </p:spPr>
      </p:pic>
    </p:spTree>
    <p:extLst>
      <p:ext uri="{BB962C8B-B14F-4D97-AF65-F5344CB8AC3E}">
        <p14:creationId xmlns:p14="http://schemas.microsoft.com/office/powerpoint/2010/main" val="404165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853C71C-EE3C-44D8-8587-9A4D9D5CC5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10">
            <a:extLst>
              <a:ext uri="{FF2B5EF4-FFF2-40B4-BE49-F238E27FC236}">
                <a16:creationId xmlns:a16="http://schemas.microsoft.com/office/drawing/2014/main" id="{3D0281ED-8707-EC4C-AC4E-8D7FF10DF4E0}"/>
              </a:ext>
            </a:extLst>
          </p:cNvPr>
          <p:cNvGraphicFramePr>
            <a:graphicFrameLocks noGrp="1"/>
          </p:cNvGraphicFramePr>
          <p:nvPr>
            <p:ph idx="1"/>
            <p:extLst>
              <p:ext uri="{D42A27DB-BD31-4B8C-83A1-F6EECF244321}">
                <p14:modId xmlns:p14="http://schemas.microsoft.com/office/powerpoint/2010/main" val="2122177139"/>
              </p:ext>
            </p:extLst>
          </p:nvPr>
        </p:nvGraphicFramePr>
        <p:xfrm>
          <a:off x="457200" y="310896"/>
          <a:ext cx="10442448" cy="62362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0625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DD66-ABAF-2B4F-AE87-43444B9055E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DB1C39D-1D7E-574E-81DC-D6E073455398}"/>
              </a:ext>
            </a:extLst>
          </p:cNvPr>
          <p:cNvSpPr>
            <a:spLocks noGrp="1"/>
          </p:cNvSpPr>
          <p:nvPr>
            <p:ph idx="1"/>
          </p:nvPr>
        </p:nvSpPr>
        <p:spPr>
          <a:xfrm>
            <a:off x="1261872" y="1828800"/>
            <a:ext cx="8595360" cy="4545496"/>
          </a:xfrm>
        </p:spPr>
        <p:txBody>
          <a:bodyPr/>
          <a:lstStyle/>
          <a:p>
            <a:r>
              <a:rPr lang="en-US" dirty="0"/>
              <a:t>MapReduce was created as a </a:t>
            </a:r>
            <a:r>
              <a:rPr lang="en-US" b="1" dirty="0"/>
              <a:t>solution to big data problems</a:t>
            </a:r>
          </a:p>
          <a:p>
            <a:pPr lvl="1"/>
            <a:r>
              <a:rPr lang="en-US" dirty="0"/>
              <a:t>Prior tech e.g. monolithic systems, RDBMSs was not sufficient</a:t>
            </a:r>
          </a:p>
          <a:p>
            <a:r>
              <a:rPr lang="en-US" b="1" dirty="0"/>
              <a:t>Google</a:t>
            </a:r>
            <a:r>
              <a:rPr lang="en-US" dirty="0"/>
              <a:t>: Whitepaper showed how MapReduce + Distributed File System can be used to efficiently process big data</a:t>
            </a:r>
          </a:p>
          <a:p>
            <a:r>
              <a:rPr lang="en-US" b="1" dirty="0"/>
              <a:t>Apache Hadoop</a:t>
            </a:r>
            <a:r>
              <a:rPr lang="en-US" dirty="0"/>
              <a:t>: Pushed MapReduce approach to the mainstream</a:t>
            </a:r>
          </a:p>
          <a:p>
            <a:pPr lvl="1"/>
            <a:r>
              <a:rPr lang="en-US" dirty="0"/>
              <a:t>YARN (resource manager), HDFS (Distributed File System), Hadoop MapReduce</a:t>
            </a:r>
          </a:p>
          <a:p>
            <a:r>
              <a:rPr lang="en-US" b="1" dirty="0"/>
              <a:t>Hadoop Ecosystem</a:t>
            </a:r>
            <a:r>
              <a:rPr lang="en-US" dirty="0"/>
              <a:t>: Many tools spawned off to extend, enhance, and/or compliment Hadoop</a:t>
            </a:r>
          </a:p>
          <a:p>
            <a:pPr lvl="1"/>
            <a:r>
              <a:rPr lang="en-US" dirty="0"/>
              <a:t>Ubiquitous in big data solutions</a:t>
            </a:r>
          </a:p>
          <a:p>
            <a:r>
              <a:rPr lang="en-US" b="1" dirty="0"/>
              <a:t>Future</a:t>
            </a:r>
            <a:r>
              <a:rPr lang="en-US" dirty="0"/>
              <a:t>:</a:t>
            </a:r>
          </a:p>
          <a:p>
            <a:pPr lvl="1"/>
            <a:r>
              <a:rPr lang="en-US" dirty="0"/>
              <a:t>MapReduce as an programming model?</a:t>
            </a:r>
          </a:p>
          <a:p>
            <a:pPr lvl="1"/>
            <a:r>
              <a:rPr lang="en-US" dirty="0"/>
              <a:t>MapReduce legacy?</a:t>
            </a:r>
          </a:p>
        </p:txBody>
      </p:sp>
    </p:spTree>
    <p:extLst>
      <p:ext uri="{BB962C8B-B14F-4D97-AF65-F5344CB8AC3E}">
        <p14:creationId xmlns:p14="http://schemas.microsoft.com/office/powerpoint/2010/main" val="1398005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https://</a:t>
            </a:r>
            <a:r>
              <a:rPr lang="en-US" dirty="0" err="1"/>
              <a:t>github.com</a:t>
            </a:r>
            <a:r>
              <a:rPr lang="en-US" dirty="0"/>
              <a:t>/</a:t>
            </a:r>
            <a:r>
              <a:rPr lang="en-US" dirty="0" err="1"/>
              <a:t>jooohhn</a:t>
            </a:r>
            <a:r>
              <a:rPr lang="en-US" dirty="0"/>
              <a:t>/cs159-mapreduce</a:t>
            </a:r>
          </a:p>
          <a:p>
            <a:r>
              <a:rPr lang="en-US" dirty="0"/>
              <a:t>https://</a:t>
            </a:r>
            <a:r>
              <a:rPr lang="en-US" dirty="0" err="1"/>
              <a:t>research.google.com</a:t>
            </a:r>
            <a:r>
              <a:rPr lang="en-US" dirty="0"/>
              <a:t>/archive/</a:t>
            </a:r>
            <a:r>
              <a:rPr lang="en-US" dirty="0" err="1"/>
              <a:t>mapreduce.html</a:t>
            </a:r>
            <a:endParaRPr lang="en-US" dirty="0"/>
          </a:p>
          <a:p>
            <a:r>
              <a:rPr lang="en-US" dirty="0"/>
              <a:t>https://</a:t>
            </a:r>
            <a:r>
              <a:rPr lang="en-US" dirty="0" err="1"/>
              <a:t>research.google.com</a:t>
            </a:r>
            <a:r>
              <a:rPr lang="en-US" dirty="0"/>
              <a:t>/archive/</a:t>
            </a:r>
            <a:r>
              <a:rPr lang="en-US" dirty="0" err="1"/>
              <a:t>gfs.html</a:t>
            </a:r>
            <a:endParaRPr lang="en-US" dirty="0"/>
          </a:p>
          <a:p>
            <a:r>
              <a:rPr lang="en-US" dirty="0"/>
              <a:t>https://</a:t>
            </a:r>
            <a:r>
              <a:rPr lang="en-US" dirty="0" err="1"/>
              <a:t>hadoop.apache.org</a:t>
            </a:r>
            <a:r>
              <a:rPr lang="en-US" dirty="0"/>
              <a:t>/</a:t>
            </a:r>
          </a:p>
          <a:p>
            <a:r>
              <a:rPr lang="en-US" dirty="0"/>
              <a:t>https://</a:t>
            </a:r>
            <a:r>
              <a:rPr lang="en-US" dirty="0" err="1"/>
              <a:t>spark.apache.org</a:t>
            </a:r>
            <a:r>
              <a:rPr lang="en-US" dirty="0"/>
              <a:t>/</a:t>
            </a:r>
          </a:p>
          <a:p>
            <a:r>
              <a:rPr lang="en-US" dirty="0"/>
              <a:t>https://</a:t>
            </a:r>
            <a:r>
              <a:rPr lang="en-US" dirty="0" err="1"/>
              <a:t>www.kaggle.com</a:t>
            </a:r>
            <a:r>
              <a:rPr lang="en-US" dirty="0"/>
              <a:t>/</a:t>
            </a:r>
            <a:r>
              <a:rPr lang="en-US" dirty="0" err="1"/>
              <a:t>edumucelli</a:t>
            </a:r>
            <a:r>
              <a:rPr lang="en-US" dirty="0"/>
              <a:t>/</a:t>
            </a:r>
            <a:r>
              <a:rPr lang="en-US" dirty="0" err="1"/>
              <a:t>spotifys</a:t>
            </a:r>
            <a:r>
              <a:rPr lang="en-US" dirty="0"/>
              <a:t>-worldwide-daily-song-ranking</a:t>
            </a:r>
          </a:p>
          <a:p>
            <a:r>
              <a:rPr lang="en-US" dirty="0"/>
              <a:t>http://</a:t>
            </a:r>
            <a:r>
              <a:rPr lang="en-US" dirty="0" err="1"/>
              <a:t>cs-www.cs.yale.edu</a:t>
            </a:r>
            <a:r>
              <a:rPr lang="en-US" dirty="0"/>
              <a:t>/homes/</a:t>
            </a:r>
            <a:r>
              <a:rPr lang="en-US" dirty="0" err="1"/>
              <a:t>dna</a:t>
            </a:r>
            <a:r>
              <a:rPr lang="en-US" dirty="0"/>
              <a:t>/papers/vldb07hstore.pdf</a:t>
            </a:r>
          </a:p>
        </p:txBody>
      </p:sp>
    </p:spTree>
    <p:extLst>
      <p:ext uri="{BB962C8B-B14F-4D97-AF65-F5344CB8AC3E}">
        <p14:creationId xmlns:p14="http://schemas.microsoft.com/office/powerpoint/2010/main" val="40331142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325562"/>
          </a:xfrm>
        </p:spPr>
        <p:txBody>
          <a:bodyPr/>
          <a:lstStyle/>
          <a:p>
            <a:pPr algn="ctr"/>
            <a:r>
              <a:rPr lang="en-US" dirty="0"/>
              <a:t>What is MapReduce – In General</a:t>
            </a:r>
          </a:p>
        </p:txBody>
      </p:sp>
      <p:sp>
        <p:nvSpPr>
          <p:cNvPr id="3" name="Content Placeholder 2"/>
          <p:cNvSpPr>
            <a:spLocks noGrp="1"/>
          </p:cNvSpPr>
          <p:nvPr>
            <p:ph idx="1"/>
          </p:nvPr>
        </p:nvSpPr>
        <p:spPr>
          <a:xfrm>
            <a:off x="1261872" y="1828801"/>
            <a:ext cx="8595360" cy="2386940"/>
          </a:xfrm>
        </p:spPr>
        <p:txBody>
          <a:bodyPr>
            <a:normAutofit/>
          </a:bodyPr>
          <a:lstStyle/>
          <a:p>
            <a:r>
              <a:rPr lang="en-US" dirty="0"/>
              <a:t>MapReduce is an </a:t>
            </a:r>
            <a:r>
              <a:rPr lang="en-US" u="sng" dirty="0"/>
              <a:t>parallel and distributed</a:t>
            </a:r>
            <a:r>
              <a:rPr lang="en-US" dirty="0"/>
              <a:t> approach to dealing with big data</a:t>
            </a:r>
          </a:p>
          <a:p>
            <a:r>
              <a:rPr lang="en-US" dirty="0"/>
              <a:t>Generalized map &amp; reduce - fundamental</a:t>
            </a:r>
          </a:p>
          <a:p>
            <a:pPr lvl="1"/>
            <a:r>
              <a:rPr lang="en-US" dirty="0">
                <a:solidFill>
                  <a:srgbClr val="FF0000"/>
                </a:solidFill>
                <a:latin typeface="Consolas" charset="0"/>
                <a:ea typeface="Consolas" charset="0"/>
                <a:cs typeface="Consolas" charset="0"/>
              </a:rPr>
              <a:t>map</a:t>
            </a:r>
            <a:r>
              <a:rPr lang="en-US" dirty="0">
                <a:solidFill>
                  <a:srgbClr val="FF0000"/>
                </a:solidFill>
              </a:rPr>
              <a:t> </a:t>
            </a:r>
            <a:r>
              <a:rPr lang="en-US" dirty="0"/>
              <a:t>procedure: Given a function, applies logic on each element in a list and return that list</a:t>
            </a:r>
          </a:p>
          <a:p>
            <a:pPr lvl="1"/>
            <a:r>
              <a:rPr lang="en-US" dirty="0">
                <a:solidFill>
                  <a:srgbClr val="FF0000"/>
                </a:solidFill>
                <a:latin typeface="Consolas" charset="0"/>
                <a:ea typeface="Consolas" charset="0"/>
                <a:cs typeface="Consolas" charset="0"/>
              </a:rPr>
              <a:t>reduce</a:t>
            </a:r>
            <a:r>
              <a:rPr lang="en-US" dirty="0">
                <a:solidFill>
                  <a:srgbClr val="FF0000"/>
                </a:solidFill>
              </a:rPr>
              <a:t> </a:t>
            </a:r>
            <a:r>
              <a:rPr lang="en-US" dirty="0"/>
              <a:t>procedure: Given a function, applies logic to aggregate a list into a return value</a:t>
            </a:r>
          </a:p>
          <a:p>
            <a:r>
              <a:rPr lang="en-US" dirty="0"/>
              <a:t>Example</a:t>
            </a:r>
          </a:p>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31A6CB87-2853-E748-924C-7A83BC679C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1872" y="4215741"/>
            <a:ext cx="8901980" cy="2232560"/>
          </a:xfrm>
          <a:prstGeom prst="rect">
            <a:avLst/>
          </a:prstGeom>
        </p:spPr>
      </p:pic>
    </p:spTree>
    <p:extLst>
      <p:ext uri="{BB962C8B-B14F-4D97-AF65-F5344CB8AC3E}">
        <p14:creationId xmlns:p14="http://schemas.microsoft.com/office/powerpoint/2010/main" val="3868490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ACD5-4116-A34A-9F65-523CFC885D76}"/>
              </a:ext>
            </a:extLst>
          </p:cNvPr>
          <p:cNvSpPr>
            <a:spLocks noGrp="1"/>
          </p:cNvSpPr>
          <p:nvPr>
            <p:ph type="title"/>
          </p:nvPr>
        </p:nvSpPr>
        <p:spPr>
          <a:xfrm>
            <a:off x="1261872" y="365760"/>
            <a:ext cx="9692640" cy="1325562"/>
          </a:xfrm>
        </p:spPr>
        <p:txBody>
          <a:bodyPr/>
          <a:lstStyle/>
          <a:p>
            <a:pPr algn="ctr"/>
            <a:r>
              <a:rPr lang="en-US" dirty="0"/>
              <a:t>What is MapReduce - Clusters</a:t>
            </a:r>
          </a:p>
        </p:txBody>
      </p:sp>
      <p:sp>
        <p:nvSpPr>
          <p:cNvPr id="3" name="Content Placeholder 2">
            <a:extLst>
              <a:ext uri="{FF2B5EF4-FFF2-40B4-BE49-F238E27FC236}">
                <a16:creationId xmlns:a16="http://schemas.microsoft.com/office/drawing/2014/main" id="{0413D181-6698-CD48-B67F-2859D3C3B3E8}"/>
              </a:ext>
            </a:extLst>
          </p:cNvPr>
          <p:cNvSpPr>
            <a:spLocks noGrp="1"/>
          </p:cNvSpPr>
          <p:nvPr>
            <p:ph idx="1"/>
          </p:nvPr>
        </p:nvSpPr>
        <p:spPr>
          <a:xfrm>
            <a:off x="1261871" y="1828800"/>
            <a:ext cx="9313363" cy="2517913"/>
          </a:xfrm>
        </p:spPr>
        <p:txBody>
          <a:bodyPr>
            <a:noAutofit/>
          </a:bodyPr>
          <a:lstStyle/>
          <a:p>
            <a:r>
              <a:rPr lang="en-US" sz="1600" dirty="0"/>
              <a:t>MapReduce is an </a:t>
            </a:r>
            <a:r>
              <a:rPr lang="en-US" sz="1600" u="sng" dirty="0"/>
              <a:t>parallel and distributed </a:t>
            </a:r>
            <a:r>
              <a:rPr lang="en-US" sz="1600" dirty="0"/>
              <a:t>approach to dealing with big data.</a:t>
            </a:r>
          </a:p>
          <a:p>
            <a:pPr lvl="1"/>
            <a:r>
              <a:rPr lang="en-US" sz="1400" dirty="0"/>
              <a:t>Macroscopic trend</a:t>
            </a:r>
          </a:p>
          <a:p>
            <a:r>
              <a:rPr lang="en-US" sz="1600" dirty="0"/>
              <a:t>MapReduce on a Cluster - Stages</a:t>
            </a:r>
          </a:p>
          <a:p>
            <a:pPr lvl="1"/>
            <a:r>
              <a:rPr lang="en-US" b="1" dirty="0"/>
              <a:t>Split</a:t>
            </a:r>
            <a:r>
              <a:rPr lang="en-US" dirty="0"/>
              <a:t>: Input is divided into </a:t>
            </a:r>
            <a:r>
              <a:rPr lang="en-US" b="1" dirty="0"/>
              <a:t>N </a:t>
            </a:r>
            <a:r>
              <a:rPr lang="en-US" dirty="0"/>
              <a:t>splits, one for each node to apply map logic</a:t>
            </a:r>
          </a:p>
          <a:p>
            <a:pPr lvl="1"/>
            <a:r>
              <a:rPr lang="en-US" b="1" dirty="0"/>
              <a:t>Map</a:t>
            </a:r>
            <a:r>
              <a:rPr lang="en-US" dirty="0"/>
              <a:t>: For each split, a node processes all the values and emits </a:t>
            </a:r>
            <a:r>
              <a:rPr lang="en-US" dirty="0">
                <a:solidFill>
                  <a:srgbClr val="FF0000"/>
                </a:solidFill>
                <a:latin typeface="Consolas" panose="020B0609020204030204" pitchFamily="49" charset="0"/>
                <a:cs typeface="Consolas" panose="020B0609020204030204" pitchFamily="49" charset="0"/>
              </a:rPr>
              <a:t>&lt;KEY, VALUE&gt; </a:t>
            </a:r>
            <a:r>
              <a:rPr lang="en-US" b="1" dirty="0"/>
              <a:t>pairs</a:t>
            </a:r>
          </a:p>
          <a:p>
            <a:pPr lvl="1"/>
            <a:r>
              <a:rPr lang="en-US" b="1" dirty="0"/>
              <a:t>Shuffle (Merge &amp; Group) </a:t>
            </a:r>
            <a:r>
              <a:rPr lang="en-US" dirty="0"/>
              <a:t>: Pairs with the same </a:t>
            </a:r>
            <a:r>
              <a:rPr lang="en-US" dirty="0">
                <a:solidFill>
                  <a:srgbClr val="FF0000"/>
                </a:solidFill>
              </a:rPr>
              <a:t>KEY</a:t>
            </a:r>
            <a:r>
              <a:rPr lang="en-US" dirty="0"/>
              <a:t> are grouped together into </a:t>
            </a:r>
            <a:r>
              <a:rPr lang="en-US" b="1" dirty="0"/>
              <a:t>M </a:t>
            </a:r>
            <a:r>
              <a:rPr lang="en-US" dirty="0"/>
              <a:t>partitions</a:t>
            </a:r>
          </a:p>
          <a:p>
            <a:pPr lvl="1"/>
            <a:r>
              <a:rPr lang="en-US" b="1" dirty="0"/>
              <a:t>Reduce</a:t>
            </a:r>
            <a:r>
              <a:rPr lang="en-US" dirty="0"/>
              <a:t>: Grouped </a:t>
            </a:r>
            <a:r>
              <a:rPr lang="en-US" dirty="0">
                <a:solidFill>
                  <a:srgbClr val="FF0000"/>
                </a:solidFill>
              </a:rPr>
              <a:t>&lt;KEY, VALUE&gt; </a:t>
            </a:r>
            <a:r>
              <a:rPr lang="en-US" dirty="0"/>
              <a:t>pairs are applied reduce logic and an output is given</a:t>
            </a:r>
          </a:p>
          <a:p>
            <a:pPr marL="0" indent="0">
              <a:buNone/>
            </a:pPr>
            <a:endParaRPr lang="en-US" sz="1600" dirty="0"/>
          </a:p>
        </p:txBody>
      </p:sp>
      <p:grpSp>
        <p:nvGrpSpPr>
          <p:cNvPr id="19" name="Group 18">
            <a:extLst>
              <a:ext uri="{FF2B5EF4-FFF2-40B4-BE49-F238E27FC236}">
                <a16:creationId xmlns:a16="http://schemas.microsoft.com/office/drawing/2014/main" id="{6F656049-F13D-4D47-95D6-64D1055F0BEF}"/>
              </a:ext>
            </a:extLst>
          </p:cNvPr>
          <p:cNvGrpSpPr/>
          <p:nvPr/>
        </p:nvGrpSpPr>
        <p:grpSpPr>
          <a:xfrm>
            <a:off x="1843865" y="4346713"/>
            <a:ext cx="7154361" cy="2252870"/>
            <a:chOff x="1129969" y="4566691"/>
            <a:chExt cx="6980877" cy="2054132"/>
          </a:xfrm>
        </p:grpSpPr>
        <p:pic>
          <p:nvPicPr>
            <p:cNvPr id="6" name="Picture 5">
              <a:extLst>
                <a:ext uri="{FF2B5EF4-FFF2-40B4-BE49-F238E27FC236}">
                  <a16:creationId xmlns:a16="http://schemas.microsoft.com/office/drawing/2014/main" id="{57E2792C-E392-CD45-BA10-0D2776EDAD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60335" y="4762005"/>
              <a:ext cx="6150511" cy="1858818"/>
            </a:xfrm>
            <a:prstGeom prst="rect">
              <a:avLst/>
            </a:prstGeom>
          </p:spPr>
        </p:pic>
        <p:sp>
          <p:nvSpPr>
            <p:cNvPr id="7" name="TextBox 6">
              <a:extLst>
                <a:ext uri="{FF2B5EF4-FFF2-40B4-BE49-F238E27FC236}">
                  <a16:creationId xmlns:a16="http://schemas.microsoft.com/office/drawing/2014/main" id="{3AC7CFD5-98A6-A24B-AD00-A72EDBD4B7F7}"/>
                </a:ext>
              </a:extLst>
            </p:cNvPr>
            <p:cNvSpPr txBox="1"/>
            <p:nvPr/>
          </p:nvSpPr>
          <p:spPr>
            <a:xfrm>
              <a:off x="1129969" y="5552914"/>
              <a:ext cx="830366"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Input</a:t>
              </a:r>
            </a:p>
          </p:txBody>
        </p:sp>
        <p:sp>
          <p:nvSpPr>
            <p:cNvPr id="9" name="TextBox 8">
              <a:extLst>
                <a:ext uri="{FF2B5EF4-FFF2-40B4-BE49-F238E27FC236}">
                  <a16:creationId xmlns:a16="http://schemas.microsoft.com/office/drawing/2014/main" id="{5E872E92-211E-3D44-B580-CB2F72EFF485}"/>
                </a:ext>
              </a:extLst>
            </p:cNvPr>
            <p:cNvSpPr txBox="1"/>
            <p:nvPr/>
          </p:nvSpPr>
          <p:spPr>
            <a:xfrm>
              <a:off x="2595129" y="4967889"/>
              <a:ext cx="718087"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Split</a:t>
              </a:r>
            </a:p>
          </p:txBody>
        </p:sp>
        <p:sp>
          <p:nvSpPr>
            <p:cNvPr id="11" name="TextBox 10">
              <a:extLst>
                <a:ext uri="{FF2B5EF4-FFF2-40B4-BE49-F238E27FC236}">
                  <a16:creationId xmlns:a16="http://schemas.microsoft.com/office/drawing/2014/main" id="{6F4BCA31-38BB-C147-A2E0-2792E08F6F0D}"/>
                </a:ext>
              </a:extLst>
            </p:cNvPr>
            <p:cNvSpPr txBox="1"/>
            <p:nvPr/>
          </p:nvSpPr>
          <p:spPr>
            <a:xfrm>
              <a:off x="3888555" y="4762005"/>
              <a:ext cx="830366"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Map</a:t>
              </a:r>
            </a:p>
          </p:txBody>
        </p:sp>
        <p:sp>
          <p:nvSpPr>
            <p:cNvPr id="12" name="TextBox 11">
              <a:extLst>
                <a:ext uri="{FF2B5EF4-FFF2-40B4-BE49-F238E27FC236}">
                  <a16:creationId xmlns:a16="http://schemas.microsoft.com/office/drawing/2014/main" id="{4AF112FD-6D75-E94B-91E7-735983838F80}"/>
                </a:ext>
              </a:extLst>
            </p:cNvPr>
            <p:cNvSpPr txBox="1"/>
            <p:nvPr/>
          </p:nvSpPr>
          <p:spPr>
            <a:xfrm>
              <a:off x="4879077" y="4648376"/>
              <a:ext cx="830366"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Shuffle</a:t>
              </a:r>
            </a:p>
          </p:txBody>
        </p:sp>
        <p:sp>
          <p:nvSpPr>
            <p:cNvPr id="13" name="TextBox 12">
              <a:extLst>
                <a:ext uri="{FF2B5EF4-FFF2-40B4-BE49-F238E27FC236}">
                  <a16:creationId xmlns:a16="http://schemas.microsoft.com/office/drawing/2014/main" id="{1F5389F0-A84C-CC42-AF4B-653918C84643}"/>
                </a:ext>
              </a:extLst>
            </p:cNvPr>
            <p:cNvSpPr txBox="1"/>
            <p:nvPr/>
          </p:nvSpPr>
          <p:spPr>
            <a:xfrm>
              <a:off x="5869599" y="4566691"/>
              <a:ext cx="830366"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Reduce</a:t>
              </a:r>
            </a:p>
          </p:txBody>
        </p:sp>
        <p:sp>
          <p:nvSpPr>
            <p:cNvPr id="14" name="TextBox 13">
              <a:extLst>
                <a:ext uri="{FF2B5EF4-FFF2-40B4-BE49-F238E27FC236}">
                  <a16:creationId xmlns:a16="http://schemas.microsoft.com/office/drawing/2014/main" id="{0221D812-CA59-8748-AD40-7CD300744156}"/>
                </a:ext>
              </a:extLst>
            </p:cNvPr>
            <p:cNvSpPr txBox="1"/>
            <p:nvPr/>
          </p:nvSpPr>
          <p:spPr>
            <a:xfrm>
              <a:off x="6990222" y="4814629"/>
              <a:ext cx="830366" cy="276999"/>
            </a:xfrm>
            <a:prstGeom prst="rect">
              <a:avLst/>
            </a:prstGeom>
            <a:noFill/>
          </p:spPr>
          <p:txBody>
            <a:bodyPr wrap="square" rtlCol="0">
              <a:spAutoFit/>
            </a:bodyPr>
            <a:lstStyle/>
            <a:p>
              <a:pPr algn="ctr"/>
              <a:r>
                <a:rPr lang="en-US" sz="1200" dirty="0">
                  <a:solidFill>
                    <a:srgbClr val="00B050"/>
                  </a:solidFill>
                  <a:latin typeface="Calibri" panose="020F0502020204030204" pitchFamily="34" charset="0"/>
                  <a:cs typeface="Calibri" panose="020F0502020204030204" pitchFamily="34" charset="0"/>
                </a:rPr>
                <a:t>Output</a:t>
              </a:r>
            </a:p>
          </p:txBody>
        </p:sp>
      </p:grpSp>
    </p:spTree>
    <p:extLst>
      <p:ext uri="{BB962C8B-B14F-4D97-AF65-F5344CB8AC3E}">
        <p14:creationId xmlns:p14="http://schemas.microsoft.com/office/powerpoint/2010/main" val="272715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F05DDE-5F2C-44F5-BACC-DED4737B11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D65D7AA-A0C8-491E-9211-059F0D299A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1322BCA3-31C1-4329-B0BA-4748F937B5C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98D39CD7-AB20-4006-930C-6368406D01E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59400"/>
            <a:ext cx="255031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6C1DD8F-426A-45F7-A524-5569263BE5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D218A-8755-0549-8045-9C4383AFCECC}"/>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chemeClr val="tx2"/>
                </a:solidFill>
              </a:rPr>
              <a:t>MapReduce – A History</a:t>
            </a:r>
          </a:p>
        </p:txBody>
      </p:sp>
    </p:spTree>
    <p:extLst>
      <p:ext uri="{BB962C8B-B14F-4D97-AF65-F5344CB8AC3E}">
        <p14:creationId xmlns:p14="http://schemas.microsoft.com/office/powerpoint/2010/main" val="3121842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DD3A58-321B-FC42-BCC1-70364D9D20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0561" y="1933575"/>
            <a:ext cx="3658162" cy="3639872"/>
          </a:xfrm>
          <a:prstGeom prst="rect">
            <a:avLst/>
          </a:prstGeom>
        </p:spPr>
      </p:pic>
      <p:sp>
        <p:nvSpPr>
          <p:cNvPr id="2" name="Title 1">
            <a:extLst>
              <a:ext uri="{FF2B5EF4-FFF2-40B4-BE49-F238E27FC236}">
                <a16:creationId xmlns:a16="http://schemas.microsoft.com/office/drawing/2014/main" id="{C3C96B72-4A85-F341-8AEE-40C6A63F7129}"/>
              </a:ext>
            </a:extLst>
          </p:cNvPr>
          <p:cNvSpPr>
            <a:spLocks noGrp="1"/>
          </p:cNvSpPr>
          <p:nvPr>
            <p:ph type="title"/>
          </p:nvPr>
        </p:nvSpPr>
        <p:spPr>
          <a:xfrm>
            <a:off x="1261872" y="365760"/>
            <a:ext cx="9692640" cy="1325562"/>
          </a:xfrm>
        </p:spPr>
        <p:txBody>
          <a:bodyPr>
            <a:normAutofit/>
          </a:bodyPr>
          <a:lstStyle/>
          <a:p>
            <a:r>
              <a:rPr lang="en-US" dirty="0"/>
              <a:t>A Solution to Big Data</a:t>
            </a:r>
          </a:p>
        </p:txBody>
      </p:sp>
      <p:sp>
        <p:nvSpPr>
          <p:cNvPr id="3" name="Content Placeholder 2">
            <a:extLst>
              <a:ext uri="{FF2B5EF4-FFF2-40B4-BE49-F238E27FC236}">
                <a16:creationId xmlns:a16="http://schemas.microsoft.com/office/drawing/2014/main" id="{5F89FA2E-456F-9E49-BF4B-E38A8F616E3D}"/>
              </a:ext>
            </a:extLst>
          </p:cNvPr>
          <p:cNvSpPr>
            <a:spLocks noGrp="1"/>
          </p:cNvSpPr>
          <p:nvPr>
            <p:ph idx="1"/>
          </p:nvPr>
        </p:nvSpPr>
        <p:spPr>
          <a:xfrm>
            <a:off x="570016" y="1828800"/>
            <a:ext cx="5807033" cy="4351337"/>
          </a:xfrm>
        </p:spPr>
        <p:txBody>
          <a:bodyPr>
            <a:noAutofit/>
          </a:bodyPr>
          <a:lstStyle/>
          <a:p>
            <a:r>
              <a:rPr lang="en-US" sz="1600" b="1" dirty="0"/>
              <a:t>Big Data</a:t>
            </a:r>
            <a:r>
              <a:rPr lang="en-US" sz="1600" dirty="0"/>
              <a:t>: Data sets that are too complicated to be handled with conventional data-processing techniques</a:t>
            </a:r>
          </a:p>
          <a:p>
            <a:pPr lvl="1"/>
            <a:r>
              <a:rPr lang="en-US" dirty="0"/>
              <a:t>MapReduce developed as a solution to big data problems</a:t>
            </a:r>
          </a:p>
          <a:p>
            <a:r>
              <a:rPr lang="en-US" sz="1600" b="1" dirty="0"/>
              <a:t>The Three V’s of Big Data</a:t>
            </a:r>
          </a:p>
          <a:p>
            <a:pPr lvl="1"/>
            <a:r>
              <a:rPr lang="en-US" u="sng" dirty="0"/>
              <a:t>Volume</a:t>
            </a:r>
            <a:r>
              <a:rPr lang="en-US" dirty="0"/>
              <a:t>: The size of data is too large</a:t>
            </a:r>
          </a:p>
          <a:p>
            <a:pPr lvl="2"/>
            <a:r>
              <a:rPr lang="en-US" sz="1600" dirty="0"/>
              <a:t>MB </a:t>
            </a:r>
            <a:r>
              <a:rPr lang="en-US" sz="1600" dirty="0">
                <a:sym typeface="Wingdings" pitchFamily="2" charset="2"/>
              </a:rPr>
              <a:t> GB  TB  PB  EB</a:t>
            </a:r>
            <a:endParaRPr lang="en-US" sz="1600" dirty="0"/>
          </a:p>
          <a:p>
            <a:pPr lvl="1"/>
            <a:r>
              <a:rPr lang="en-US" u="sng" dirty="0"/>
              <a:t>Velocity</a:t>
            </a:r>
            <a:r>
              <a:rPr lang="en-US" dirty="0"/>
              <a:t>: The rate of data production is too rapid</a:t>
            </a:r>
          </a:p>
          <a:p>
            <a:pPr lvl="2"/>
            <a:r>
              <a:rPr lang="en-US" sz="1600" dirty="0"/>
              <a:t>Batch </a:t>
            </a:r>
            <a:r>
              <a:rPr lang="en-US" sz="1600" dirty="0">
                <a:sym typeface="Wingdings" pitchFamily="2" charset="2"/>
              </a:rPr>
              <a:t> Periodic  Real-time streaming</a:t>
            </a:r>
            <a:endParaRPr lang="en-US" sz="1600" dirty="0"/>
          </a:p>
          <a:p>
            <a:pPr lvl="1"/>
            <a:r>
              <a:rPr lang="en-US" u="sng" dirty="0"/>
              <a:t>Variety</a:t>
            </a:r>
            <a:r>
              <a:rPr lang="en-US" dirty="0"/>
              <a:t>: The structure of data is too chaotic</a:t>
            </a:r>
          </a:p>
          <a:p>
            <a:pPr lvl="2"/>
            <a:r>
              <a:rPr lang="en-US" sz="1600" dirty="0"/>
              <a:t>Table </a:t>
            </a:r>
            <a:r>
              <a:rPr lang="en-US" sz="1600" dirty="0">
                <a:sym typeface="Wingdings" pitchFamily="2" charset="2"/>
              </a:rPr>
              <a:t> </a:t>
            </a:r>
            <a:r>
              <a:rPr lang="en-US" sz="1600" dirty="0"/>
              <a:t>Relational Database </a:t>
            </a:r>
            <a:r>
              <a:rPr lang="en-US" sz="1600" dirty="0">
                <a:sym typeface="Wingdings" pitchFamily="2" charset="2"/>
              </a:rPr>
              <a:t> </a:t>
            </a:r>
            <a:r>
              <a:rPr lang="en-US" sz="1600" dirty="0"/>
              <a:t>Photo, Web, Audio </a:t>
            </a:r>
            <a:r>
              <a:rPr lang="en-US" sz="1600" dirty="0">
                <a:sym typeface="Wingdings" pitchFamily="2" charset="2"/>
              </a:rPr>
              <a:t> </a:t>
            </a:r>
            <a:r>
              <a:rPr lang="en-US" sz="1600" dirty="0"/>
              <a:t>Video, Social Media, Human Behavior</a:t>
            </a:r>
          </a:p>
          <a:p>
            <a:pPr lvl="1"/>
            <a:endParaRPr lang="en-US" dirty="0"/>
          </a:p>
          <a:p>
            <a:endParaRPr lang="en-US" sz="1600" dirty="0"/>
          </a:p>
          <a:p>
            <a:pPr lvl="1"/>
            <a:endParaRPr lang="en-US" dirty="0"/>
          </a:p>
          <a:p>
            <a:pPr lvl="1"/>
            <a:endParaRPr lang="en-US" dirty="0"/>
          </a:p>
        </p:txBody>
      </p:sp>
    </p:spTree>
    <p:extLst>
      <p:ext uri="{BB962C8B-B14F-4D97-AF65-F5344CB8AC3E}">
        <p14:creationId xmlns:p14="http://schemas.microsoft.com/office/powerpoint/2010/main" val="39725836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8E8D-0C20-8843-BB6C-6FBF3DCBC075}"/>
              </a:ext>
            </a:extLst>
          </p:cNvPr>
          <p:cNvSpPr>
            <a:spLocks noGrp="1"/>
          </p:cNvSpPr>
          <p:nvPr>
            <p:ph type="title"/>
          </p:nvPr>
        </p:nvSpPr>
        <p:spPr>
          <a:xfrm>
            <a:off x="439112" y="-58835"/>
            <a:ext cx="10675917" cy="1325562"/>
          </a:xfrm>
        </p:spPr>
        <p:txBody>
          <a:bodyPr>
            <a:normAutofit/>
          </a:bodyPr>
          <a:lstStyle/>
          <a:p>
            <a:pPr algn="ctr"/>
            <a:r>
              <a:rPr lang="en-US" sz="2500" b="1" dirty="0"/>
              <a:t>Before MapReduce – Relational Database Management Systems </a:t>
            </a:r>
            <a:br>
              <a:rPr lang="en-US" sz="2500" b="1" dirty="0"/>
            </a:br>
            <a:r>
              <a:rPr lang="en-US" sz="1800" dirty="0"/>
              <a:t>(1970’s – 2004)</a:t>
            </a:r>
          </a:p>
        </p:txBody>
      </p:sp>
      <p:pic>
        <p:nvPicPr>
          <p:cNvPr id="4" name="Content Placeholder 3">
            <a:extLst>
              <a:ext uri="{FF2B5EF4-FFF2-40B4-BE49-F238E27FC236}">
                <a16:creationId xmlns:a16="http://schemas.microsoft.com/office/drawing/2014/main" id="{700EC799-E851-3044-8F7D-CFCF6E5DABD6}"/>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39112" y="1994497"/>
            <a:ext cx="5082914" cy="3805006"/>
          </a:xfrm>
          <a:prstGeom prst="rect">
            <a:avLst/>
          </a:prstGeom>
        </p:spPr>
      </p:pic>
      <p:sp>
        <p:nvSpPr>
          <p:cNvPr id="10" name="Rectangle 9">
            <a:extLst>
              <a:ext uri="{FF2B5EF4-FFF2-40B4-BE49-F238E27FC236}">
                <a16:creationId xmlns:a16="http://schemas.microsoft.com/office/drawing/2014/main" id="{B1539505-2759-E94B-B3BB-7287A7ED4F68}"/>
              </a:ext>
            </a:extLst>
          </p:cNvPr>
          <p:cNvSpPr/>
          <p:nvPr/>
        </p:nvSpPr>
        <p:spPr>
          <a:xfrm>
            <a:off x="667712" y="1415168"/>
            <a:ext cx="4968027" cy="430887"/>
          </a:xfrm>
          <a:prstGeom prst="rect">
            <a:avLst/>
          </a:prstGeom>
        </p:spPr>
        <p:txBody>
          <a:bodyPr wrap="none">
            <a:spAutoFit/>
          </a:bodyPr>
          <a:lstStyle/>
          <a:p>
            <a:r>
              <a:rPr lang="en-US" sz="2200" dirty="0"/>
              <a:t>Typical Relation Database Structure</a:t>
            </a:r>
          </a:p>
        </p:txBody>
      </p:sp>
      <p:pic>
        <p:nvPicPr>
          <p:cNvPr id="15" name="Picture 14">
            <a:extLst>
              <a:ext uri="{FF2B5EF4-FFF2-40B4-BE49-F238E27FC236}">
                <a16:creationId xmlns:a16="http://schemas.microsoft.com/office/drawing/2014/main" id="{EA5A4944-F079-1C4B-9A7E-9F61CEA82925}"/>
              </a:ext>
            </a:extLst>
          </p:cNvPr>
          <p:cNvPicPr>
            <a:picLocks noChangeAspect="1"/>
          </p:cNvPicPr>
          <p:nvPr/>
        </p:nvPicPr>
        <p:blipFill>
          <a:blip r:embed="rId4"/>
          <a:stretch>
            <a:fillRect/>
          </a:stretch>
        </p:blipFill>
        <p:spPr>
          <a:xfrm>
            <a:off x="6417976" y="1994497"/>
            <a:ext cx="4483402" cy="3639468"/>
          </a:xfrm>
          <a:prstGeom prst="rect">
            <a:avLst/>
          </a:prstGeom>
        </p:spPr>
      </p:pic>
      <p:sp>
        <p:nvSpPr>
          <p:cNvPr id="28" name="Rectangle 27">
            <a:extLst>
              <a:ext uri="{FF2B5EF4-FFF2-40B4-BE49-F238E27FC236}">
                <a16:creationId xmlns:a16="http://schemas.microsoft.com/office/drawing/2014/main" id="{00ED093B-7985-4243-92B6-4C37F4CEA884}"/>
              </a:ext>
            </a:extLst>
          </p:cNvPr>
          <p:cNvSpPr/>
          <p:nvPr/>
        </p:nvSpPr>
        <p:spPr>
          <a:xfrm>
            <a:off x="7455661" y="1415168"/>
            <a:ext cx="2408032" cy="430887"/>
          </a:xfrm>
          <a:prstGeom prst="rect">
            <a:avLst/>
          </a:prstGeom>
        </p:spPr>
        <p:txBody>
          <a:bodyPr wrap="none">
            <a:spAutoFit/>
          </a:bodyPr>
          <a:lstStyle/>
          <a:p>
            <a:r>
              <a:rPr lang="en-US" sz="2200" dirty="0"/>
              <a:t>Relational Model</a:t>
            </a:r>
          </a:p>
        </p:txBody>
      </p:sp>
    </p:spTree>
    <p:extLst>
      <p:ext uri="{BB962C8B-B14F-4D97-AF65-F5344CB8AC3E}">
        <p14:creationId xmlns:p14="http://schemas.microsoft.com/office/powerpoint/2010/main" val="99476547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04D9CC-CC48-1141-B2B9-8DC64183F998}"/>
              </a:ext>
            </a:extLst>
          </p:cNvPr>
          <p:cNvSpPr/>
          <p:nvPr/>
        </p:nvSpPr>
        <p:spPr>
          <a:xfrm>
            <a:off x="169696" y="4502359"/>
            <a:ext cx="10784816" cy="2072097"/>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0CF09-A12F-B745-AB5C-4E9E19FA2153}"/>
              </a:ext>
            </a:extLst>
          </p:cNvPr>
          <p:cNvSpPr>
            <a:spLocks noGrp="1"/>
          </p:cNvSpPr>
          <p:nvPr>
            <p:ph type="title"/>
          </p:nvPr>
        </p:nvSpPr>
        <p:spPr>
          <a:xfrm>
            <a:off x="1237577" y="-44133"/>
            <a:ext cx="9692640" cy="1325562"/>
          </a:xfrm>
        </p:spPr>
        <p:txBody>
          <a:bodyPr>
            <a:normAutofit/>
          </a:bodyPr>
          <a:lstStyle/>
          <a:p>
            <a:pPr algn="ctr"/>
            <a:r>
              <a:rPr lang="en-US" sz="4000" b="1" dirty="0"/>
              <a:t>Problems with Relational Database?</a:t>
            </a:r>
          </a:p>
        </p:txBody>
      </p:sp>
      <p:sp>
        <p:nvSpPr>
          <p:cNvPr id="3" name="Content Placeholder 2">
            <a:extLst>
              <a:ext uri="{FF2B5EF4-FFF2-40B4-BE49-F238E27FC236}">
                <a16:creationId xmlns:a16="http://schemas.microsoft.com/office/drawing/2014/main" id="{6CEF59CC-146A-C842-85F4-B6DCCC4BF1C4}"/>
              </a:ext>
            </a:extLst>
          </p:cNvPr>
          <p:cNvSpPr>
            <a:spLocks noGrp="1"/>
          </p:cNvSpPr>
          <p:nvPr>
            <p:ph idx="1"/>
          </p:nvPr>
        </p:nvSpPr>
        <p:spPr>
          <a:xfrm>
            <a:off x="1264424" y="1439665"/>
            <a:ext cx="8595360" cy="2486826"/>
          </a:xfrm>
        </p:spPr>
        <p:txBody>
          <a:bodyPr>
            <a:noAutofit/>
          </a:bodyPr>
          <a:lstStyle/>
          <a:p>
            <a:r>
              <a:rPr lang="en-US" sz="2200" dirty="0"/>
              <a:t>1) Data must conform to the RDBMS’s schema</a:t>
            </a:r>
          </a:p>
          <a:p>
            <a:r>
              <a:rPr lang="en-US" sz="2200" dirty="0"/>
              <a:t>2) Modifications to the schema can be difficult to adapt to</a:t>
            </a:r>
          </a:p>
          <a:p>
            <a:r>
              <a:rPr lang="en-US" sz="2200" dirty="0"/>
              <a:t>3) Expensive to scale</a:t>
            </a:r>
          </a:p>
          <a:p>
            <a:pPr lvl="1"/>
            <a:r>
              <a:rPr lang="en-US" sz="1800" dirty="0"/>
              <a:t>Must scale up </a:t>
            </a:r>
          </a:p>
          <a:p>
            <a:pPr lvl="1"/>
            <a:r>
              <a:rPr lang="en-US" sz="1800" dirty="0"/>
              <a:t>Can’t scale out</a:t>
            </a:r>
          </a:p>
          <a:p>
            <a:pPr lvl="1"/>
            <a:endParaRPr lang="en-US" sz="2200" dirty="0"/>
          </a:p>
          <a:p>
            <a:pPr lvl="1"/>
            <a:endParaRPr lang="en-US" sz="2200" dirty="0"/>
          </a:p>
          <a:p>
            <a:endParaRPr lang="en-US" sz="2200" dirty="0"/>
          </a:p>
        </p:txBody>
      </p:sp>
      <p:pic>
        <p:nvPicPr>
          <p:cNvPr id="6" name="Picture 5">
            <a:extLst>
              <a:ext uri="{FF2B5EF4-FFF2-40B4-BE49-F238E27FC236}">
                <a16:creationId xmlns:a16="http://schemas.microsoft.com/office/drawing/2014/main" id="{CA27CC47-0C7E-B346-B609-54F4413F5A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9119" y="4660595"/>
            <a:ext cx="2701837" cy="1755624"/>
          </a:xfrm>
          <a:prstGeom prst="rect">
            <a:avLst/>
          </a:prstGeom>
        </p:spPr>
      </p:pic>
      <p:sp>
        <p:nvSpPr>
          <p:cNvPr id="7" name="TextBox 6">
            <a:extLst>
              <a:ext uri="{FF2B5EF4-FFF2-40B4-BE49-F238E27FC236}">
                <a16:creationId xmlns:a16="http://schemas.microsoft.com/office/drawing/2014/main" id="{C7B820A8-E20A-A443-B793-F528349FA5A6}"/>
              </a:ext>
            </a:extLst>
          </p:cNvPr>
          <p:cNvSpPr txBox="1"/>
          <p:nvPr/>
        </p:nvSpPr>
        <p:spPr>
          <a:xfrm>
            <a:off x="425302" y="4502359"/>
            <a:ext cx="7400261" cy="2308324"/>
          </a:xfrm>
          <a:prstGeom prst="rect">
            <a:avLst/>
          </a:prstGeom>
          <a:noFill/>
        </p:spPr>
        <p:txBody>
          <a:bodyPr wrap="square" rtlCol="0">
            <a:spAutoFit/>
          </a:bodyPr>
          <a:lstStyle/>
          <a:p>
            <a:r>
              <a:rPr lang="en-US" dirty="0"/>
              <a:t>"RDBMSs can be beaten by more than an order of magnitude on the standard OLTP benchmark … They should be considered as legacy technology more than a quarter of a century in age, for which a complete redesign and re-architecting is the appropriate next step.”</a:t>
            </a:r>
          </a:p>
          <a:p>
            <a:pPr marL="274320" lvl="1" indent="0">
              <a:buNone/>
            </a:pPr>
            <a:endParaRPr lang="en-US" dirty="0"/>
          </a:p>
          <a:p>
            <a:pPr marL="274320" lvl="1" indent="0">
              <a:buNone/>
            </a:pPr>
            <a:r>
              <a:rPr lang="en-US" dirty="0"/>
              <a:t>- Michael Stonebraker (Co-founder of Postgres) in the “</a:t>
            </a:r>
            <a:r>
              <a:rPr lang="en-US" i="1" dirty="0"/>
              <a:t>The End of An Architectural Era</a:t>
            </a:r>
            <a:r>
              <a:rPr lang="en-US" dirty="0"/>
              <a:t>” (2007)</a:t>
            </a:r>
          </a:p>
          <a:p>
            <a:endParaRPr lang="en-US" dirty="0"/>
          </a:p>
        </p:txBody>
      </p:sp>
      <p:grpSp>
        <p:nvGrpSpPr>
          <p:cNvPr id="16" name="Group 15">
            <a:extLst>
              <a:ext uri="{FF2B5EF4-FFF2-40B4-BE49-F238E27FC236}">
                <a16:creationId xmlns:a16="http://schemas.microsoft.com/office/drawing/2014/main" id="{37DB4F0E-C055-A34B-99BD-63A985FC57FA}"/>
              </a:ext>
            </a:extLst>
          </p:cNvPr>
          <p:cNvGrpSpPr/>
          <p:nvPr/>
        </p:nvGrpSpPr>
        <p:grpSpPr>
          <a:xfrm>
            <a:off x="4821382" y="2624446"/>
            <a:ext cx="5515903" cy="1479738"/>
            <a:chOff x="5130853" y="5169066"/>
            <a:chExt cx="6064236" cy="1662220"/>
          </a:xfrm>
        </p:grpSpPr>
        <p:pic>
          <p:nvPicPr>
            <p:cNvPr id="8" name="Picture 7">
              <a:extLst>
                <a:ext uri="{FF2B5EF4-FFF2-40B4-BE49-F238E27FC236}">
                  <a16:creationId xmlns:a16="http://schemas.microsoft.com/office/drawing/2014/main" id="{D02146F6-AFDC-D44A-A085-918CEEA1C0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30853" y="5679053"/>
              <a:ext cx="1069371" cy="1069369"/>
            </a:xfrm>
            <a:prstGeom prst="rect">
              <a:avLst/>
            </a:prstGeom>
          </p:spPr>
        </p:pic>
        <p:pic>
          <p:nvPicPr>
            <p:cNvPr id="9" name="Picture 8">
              <a:extLst>
                <a:ext uri="{FF2B5EF4-FFF2-40B4-BE49-F238E27FC236}">
                  <a16:creationId xmlns:a16="http://schemas.microsoft.com/office/drawing/2014/main" id="{76652295-5142-034F-A9B8-AFE240463F3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035191" y="5631554"/>
              <a:ext cx="1159898" cy="1199732"/>
            </a:xfrm>
            <a:prstGeom prst="rect">
              <a:avLst/>
            </a:prstGeom>
          </p:spPr>
        </p:pic>
        <p:pic>
          <p:nvPicPr>
            <p:cNvPr id="10" name="Picture 9">
              <a:extLst>
                <a:ext uri="{FF2B5EF4-FFF2-40B4-BE49-F238E27FC236}">
                  <a16:creationId xmlns:a16="http://schemas.microsoft.com/office/drawing/2014/main" id="{6BB6CCE3-682A-684C-8280-1F15DB04C65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082495" y="5679052"/>
              <a:ext cx="1680118" cy="1101738"/>
            </a:xfrm>
            <a:prstGeom prst="rect">
              <a:avLst/>
            </a:prstGeom>
          </p:spPr>
        </p:pic>
        <p:pic>
          <p:nvPicPr>
            <p:cNvPr id="11" name="Picture 10">
              <a:extLst>
                <a:ext uri="{FF2B5EF4-FFF2-40B4-BE49-F238E27FC236}">
                  <a16:creationId xmlns:a16="http://schemas.microsoft.com/office/drawing/2014/main" id="{F03B750C-DB47-8745-BD72-73A934B7C2A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6433" y="5679053"/>
              <a:ext cx="1323482" cy="1069372"/>
            </a:xfrm>
            <a:prstGeom prst="rect">
              <a:avLst/>
            </a:prstGeom>
          </p:spPr>
        </p:pic>
        <p:sp>
          <p:nvSpPr>
            <p:cNvPr id="12" name="Rectangle 11">
              <a:extLst>
                <a:ext uri="{FF2B5EF4-FFF2-40B4-BE49-F238E27FC236}">
                  <a16:creationId xmlns:a16="http://schemas.microsoft.com/office/drawing/2014/main" id="{7A712AE8-602F-F74A-A1F9-6C1F8D0ACDB2}"/>
                </a:ext>
              </a:extLst>
            </p:cNvPr>
            <p:cNvSpPr/>
            <p:nvPr/>
          </p:nvSpPr>
          <p:spPr>
            <a:xfrm>
              <a:off x="5234509" y="5192817"/>
              <a:ext cx="851059" cy="414878"/>
            </a:xfrm>
            <a:prstGeom prst="rect">
              <a:avLst/>
            </a:prstGeom>
          </p:spPr>
          <p:txBody>
            <a:bodyPr wrap="square">
              <a:spAutoFit/>
            </a:bodyPr>
            <a:lstStyle/>
            <a:p>
              <a:r>
                <a:rPr lang="en-US" dirty="0"/>
                <a:t>1983</a:t>
              </a:r>
            </a:p>
          </p:txBody>
        </p:sp>
        <p:sp>
          <p:nvSpPr>
            <p:cNvPr id="13" name="Rectangle 12">
              <a:extLst>
                <a:ext uri="{FF2B5EF4-FFF2-40B4-BE49-F238E27FC236}">
                  <a16:creationId xmlns:a16="http://schemas.microsoft.com/office/drawing/2014/main" id="{B39725AA-E8BC-C94B-B77D-0FF1775DD800}"/>
                </a:ext>
              </a:extLst>
            </p:cNvPr>
            <p:cNvSpPr/>
            <p:nvPr/>
          </p:nvSpPr>
          <p:spPr>
            <a:xfrm>
              <a:off x="10178386" y="5192822"/>
              <a:ext cx="1016702" cy="414878"/>
            </a:xfrm>
            <a:prstGeom prst="rect">
              <a:avLst/>
            </a:prstGeom>
          </p:spPr>
          <p:txBody>
            <a:bodyPr wrap="square">
              <a:spAutoFit/>
            </a:bodyPr>
            <a:lstStyle/>
            <a:p>
              <a:r>
                <a:rPr lang="en-US" dirty="0">
                  <a:solidFill>
                    <a:srgbClr val="222222"/>
                  </a:solidFill>
                  <a:latin typeface="Roboto"/>
                </a:rPr>
                <a:t>1997</a:t>
              </a:r>
              <a:endParaRPr lang="en-US" dirty="0"/>
            </a:p>
          </p:txBody>
        </p:sp>
        <p:sp>
          <p:nvSpPr>
            <p:cNvPr id="14" name="Rectangle 13">
              <a:extLst>
                <a:ext uri="{FF2B5EF4-FFF2-40B4-BE49-F238E27FC236}">
                  <a16:creationId xmlns:a16="http://schemas.microsoft.com/office/drawing/2014/main" id="{1C55286F-A06B-3742-825B-449DB7DAD7C4}"/>
                </a:ext>
              </a:extLst>
            </p:cNvPr>
            <p:cNvSpPr/>
            <p:nvPr/>
          </p:nvSpPr>
          <p:spPr>
            <a:xfrm>
              <a:off x="6863841" y="5169066"/>
              <a:ext cx="802870" cy="414878"/>
            </a:xfrm>
            <a:prstGeom prst="rect">
              <a:avLst/>
            </a:prstGeom>
          </p:spPr>
          <p:txBody>
            <a:bodyPr wrap="square">
              <a:spAutoFit/>
            </a:bodyPr>
            <a:lstStyle/>
            <a:p>
              <a:r>
                <a:rPr lang="en-US" dirty="0"/>
                <a:t>1989</a:t>
              </a:r>
            </a:p>
          </p:txBody>
        </p:sp>
        <p:sp>
          <p:nvSpPr>
            <p:cNvPr id="15" name="Rectangle 14">
              <a:extLst>
                <a:ext uri="{FF2B5EF4-FFF2-40B4-BE49-F238E27FC236}">
                  <a16:creationId xmlns:a16="http://schemas.microsoft.com/office/drawing/2014/main" id="{5A2D9D3B-EAC8-4E43-BF30-EC774A169472}"/>
                </a:ext>
              </a:extLst>
            </p:cNvPr>
            <p:cNvSpPr/>
            <p:nvPr/>
          </p:nvSpPr>
          <p:spPr>
            <a:xfrm>
              <a:off x="8573734" y="5192819"/>
              <a:ext cx="826379" cy="414878"/>
            </a:xfrm>
            <a:prstGeom prst="rect">
              <a:avLst/>
            </a:prstGeom>
          </p:spPr>
          <p:txBody>
            <a:bodyPr wrap="square">
              <a:spAutoFit/>
            </a:bodyPr>
            <a:lstStyle/>
            <a:p>
              <a:r>
                <a:rPr lang="en-US" dirty="0">
                  <a:solidFill>
                    <a:srgbClr val="222222"/>
                  </a:solidFill>
                  <a:latin typeface="Roboto"/>
                </a:rPr>
                <a:t>1995</a:t>
              </a:r>
              <a:endParaRPr lang="en-US" dirty="0"/>
            </a:p>
          </p:txBody>
        </p:sp>
      </p:grpSp>
    </p:spTree>
    <p:extLst>
      <p:ext uri="{BB962C8B-B14F-4D97-AF65-F5344CB8AC3E}">
        <p14:creationId xmlns:p14="http://schemas.microsoft.com/office/powerpoint/2010/main" val="5936024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E2BF66-CA70-744C-95CD-090071901A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1071" y="2203683"/>
            <a:ext cx="4807287" cy="3172808"/>
          </a:xfrm>
          <a:prstGeom prst="rect">
            <a:avLst/>
          </a:prstGeom>
          <a:ln>
            <a:solidFill>
              <a:schemeClr val="tx1">
                <a:lumMod val="65000"/>
                <a:lumOff val="35000"/>
              </a:schemeClr>
            </a:solidFill>
          </a:ln>
        </p:spPr>
      </p:pic>
      <p:sp>
        <p:nvSpPr>
          <p:cNvPr id="2" name="Title 1">
            <a:extLst>
              <a:ext uri="{FF2B5EF4-FFF2-40B4-BE49-F238E27FC236}">
                <a16:creationId xmlns:a16="http://schemas.microsoft.com/office/drawing/2014/main" id="{FC5A59C4-3B1C-784E-84C9-6EC2D2BECE77}"/>
              </a:ext>
            </a:extLst>
          </p:cNvPr>
          <p:cNvSpPr>
            <a:spLocks noGrp="1"/>
          </p:cNvSpPr>
          <p:nvPr>
            <p:ph type="title"/>
          </p:nvPr>
        </p:nvSpPr>
        <p:spPr>
          <a:xfrm>
            <a:off x="1261872" y="365760"/>
            <a:ext cx="9692640" cy="1325562"/>
          </a:xfrm>
        </p:spPr>
        <p:txBody>
          <a:bodyPr>
            <a:normAutofit fontScale="90000"/>
          </a:bodyPr>
          <a:lstStyle/>
          <a:p>
            <a:pPr algn="ctr"/>
            <a:r>
              <a:rPr lang="en-US" sz="3800" dirty="0"/>
              <a:t>Rise of MapReduce – Google File System</a:t>
            </a:r>
            <a:br>
              <a:rPr lang="en-US" sz="3700" dirty="0"/>
            </a:br>
            <a:r>
              <a:rPr lang="en-US" sz="2000" dirty="0"/>
              <a:t>(2003 – 2004)</a:t>
            </a:r>
            <a:br>
              <a:rPr lang="en-US" sz="3700" dirty="0"/>
            </a:br>
            <a:endParaRPr lang="en-US" sz="3700" dirty="0"/>
          </a:p>
        </p:txBody>
      </p:sp>
      <p:sp>
        <p:nvSpPr>
          <p:cNvPr id="3" name="Content Placeholder 2">
            <a:extLst>
              <a:ext uri="{FF2B5EF4-FFF2-40B4-BE49-F238E27FC236}">
                <a16:creationId xmlns:a16="http://schemas.microsoft.com/office/drawing/2014/main" id="{F565EC7A-B792-FA41-80F2-523F64EC268F}"/>
              </a:ext>
            </a:extLst>
          </p:cNvPr>
          <p:cNvSpPr>
            <a:spLocks noGrp="1"/>
          </p:cNvSpPr>
          <p:nvPr>
            <p:ph idx="1"/>
          </p:nvPr>
        </p:nvSpPr>
        <p:spPr>
          <a:xfrm>
            <a:off x="268941" y="1524000"/>
            <a:ext cx="5755341" cy="5159188"/>
          </a:xfrm>
        </p:spPr>
        <p:txBody>
          <a:bodyPr>
            <a:noAutofit/>
          </a:bodyPr>
          <a:lstStyle/>
          <a:p>
            <a:r>
              <a:rPr lang="en-US" b="1" dirty="0"/>
              <a:t>MapReduce: Simplified Data Processing on Large Clusters</a:t>
            </a:r>
            <a:r>
              <a:rPr lang="en-US" dirty="0"/>
              <a:t> (</a:t>
            </a:r>
            <a:r>
              <a:rPr lang="en-US" i="1" dirty="0"/>
              <a:t>Dean &amp; Ghemawat, 2004</a:t>
            </a:r>
            <a:r>
              <a:rPr lang="en-US" dirty="0"/>
              <a:t>)</a:t>
            </a:r>
          </a:p>
          <a:p>
            <a:r>
              <a:rPr lang="en-US" b="1" dirty="0"/>
              <a:t>Google File System &amp; MapReduce</a:t>
            </a:r>
            <a:r>
              <a:rPr lang="en-US" dirty="0"/>
              <a:t>: Google’s implementation of MapReduce ran on their proprietary distributed filesystem</a:t>
            </a:r>
          </a:p>
          <a:p>
            <a:pPr lvl="1"/>
            <a:r>
              <a:rPr lang="en-US" dirty="0"/>
              <a:t>Set conventions e.g. master &amp; worker nodes</a:t>
            </a:r>
          </a:p>
          <a:p>
            <a:r>
              <a:rPr lang="en-US" dirty="0"/>
              <a:t>Benefits realized</a:t>
            </a:r>
          </a:p>
          <a:p>
            <a:pPr lvl="1"/>
            <a:r>
              <a:rPr lang="en-US" b="1" dirty="0"/>
              <a:t>Speed – Parallelism +  </a:t>
            </a:r>
            <a:r>
              <a:rPr lang="en-US" b="1" u="sng" dirty="0">
                <a:highlight>
                  <a:srgbClr val="FFFF00"/>
                </a:highlight>
              </a:rPr>
              <a:t>locality of reference</a:t>
            </a:r>
            <a:r>
              <a:rPr lang="en-US" dirty="0"/>
              <a:t>: "When running large MapReduce operations on a significant fraction of the workers in a cluster, most input data is read locally and consumes no network bandwidth.”</a:t>
            </a:r>
          </a:p>
          <a:p>
            <a:pPr lvl="2"/>
            <a:r>
              <a:rPr lang="en-US" dirty="0"/>
              <a:t>via </a:t>
            </a:r>
            <a:r>
              <a:rPr lang="en-US" b="1" u="sng" dirty="0">
                <a:highlight>
                  <a:srgbClr val="FFFF00"/>
                </a:highlight>
              </a:rPr>
              <a:t>Distributed File Systems</a:t>
            </a:r>
          </a:p>
          <a:p>
            <a:pPr lvl="1"/>
            <a:r>
              <a:rPr lang="en-US" b="1" u="sng" dirty="0">
                <a:highlight>
                  <a:srgbClr val="FFFF00"/>
                </a:highlight>
              </a:rPr>
              <a:t>Fault tolerance</a:t>
            </a:r>
            <a:r>
              <a:rPr lang="en-US" dirty="0"/>
              <a:t>: Data replication across nodes</a:t>
            </a:r>
          </a:p>
          <a:p>
            <a:pPr lvl="1"/>
            <a:r>
              <a:rPr lang="en-US" b="1" u="sng" dirty="0">
                <a:highlight>
                  <a:srgbClr val="FFFF00"/>
                </a:highlight>
              </a:rPr>
              <a:t>Abstraction</a:t>
            </a:r>
            <a:r>
              <a:rPr lang="en-US" dirty="0"/>
              <a:t>: MapReduce can be utilized without heavy learning curve</a:t>
            </a:r>
          </a:p>
          <a:p>
            <a:pPr lvl="1"/>
            <a:endParaRPr lang="en-US" sz="1800" dirty="0"/>
          </a:p>
          <a:p>
            <a:pPr lvl="1"/>
            <a:endParaRPr lang="en-US" sz="1800" dirty="0"/>
          </a:p>
        </p:txBody>
      </p:sp>
    </p:spTree>
    <p:extLst>
      <p:ext uri="{BB962C8B-B14F-4D97-AF65-F5344CB8AC3E}">
        <p14:creationId xmlns:p14="http://schemas.microsoft.com/office/powerpoint/2010/main" val="251925786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TC103457515[[fn=View]]</Template>
  <TotalTime>3876</TotalTime>
  <Words>3152</Words>
  <Application>Microsoft Macintosh PowerPoint</Application>
  <PresentationFormat>Widescreen</PresentationFormat>
  <Paragraphs>322</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Schoolbook</vt:lpstr>
      <vt:lpstr>Consolas</vt:lpstr>
      <vt:lpstr>Roboto</vt:lpstr>
      <vt:lpstr>Wingdings</vt:lpstr>
      <vt:lpstr>Wingdings 2</vt:lpstr>
      <vt:lpstr>View</vt:lpstr>
      <vt:lpstr>MapReduce:  Past and Current Developments</vt:lpstr>
      <vt:lpstr>Overview</vt:lpstr>
      <vt:lpstr>What is MapReduce – In General</vt:lpstr>
      <vt:lpstr>What is MapReduce - Clusters</vt:lpstr>
      <vt:lpstr>MapReduce – A History</vt:lpstr>
      <vt:lpstr>A Solution to Big Data</vt:lpstr>
      <vt:lpstr>Before MapReduce – Relational Database Management Systems  (1970’s – 2004)</vt:lpstr>
      <vt:lpstr>Problems with Relational Database?</vt:lpstr>
      <vt:lpstr>Rise of MapReduce – Google File System (2003 – 2004) </vt:lpstr>
      <vt:lpstr>Apache Hadoop  (2005 - Present)</vt:lpstr>
      <vt:lpstr>MapReduce – Current and  Future Developments</vt:lpstr>
      <vt:lpstr>Drawbacks of Hadoop</vt:lpstr>
      <vt:lpstr>Hadoop Ecosystem</vt:lpstr>
      <vt:lpstr>Apache Spark</vt:lpstr>
      <vt:lpstr>Hadoop MR vs Spark MR Analysis</vt:lpstr>
      <vt:lpstr>Task Workflow</vt:lpstr>
      <vt:lpstr>PowerPoint Presentation</vt:lpstr>
      <vt:lpstr>PowerPoint Presentation</vt:lpstr>
      <vt:lpstr>Setup Code</vt:lpstr>
      <vt:lpstr>Mapper Code</vt:lpstr>
      <vt:lpstr>Reducer Code</vt:lpstr>
      <vt:lpstr>PowerPoint Presentation</vt:lpstr>
      <vt:lpstr>Conclusions</vt:lpstr>
      <vt:lpstr>References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Microsoft Office User</cp:lastModifiedBy>
  <cp:revision>122</cp:revision>
  <cp:lastPrinted>2018-04-16T21:09:32Z</cp:lastPrinted>
  <dcterms:created xsi:type="dcterms:W3CDTF">2014-09-12T02:13:28Z</dcterms:created>
  <dcterms:modified xsi:type="dcterms:W3CDTF">2018-04-25T07:43:31Z</dcterms:modified>
</cp:coreProperties>
</file>